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Mutual Legal Assistance - Best Practices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Alex ferguson</a:t>
            </a:r>
          </a:p>
          <a:p>
            <a:r>
              <a:rPr lang="en-GB" dirty="0" smtClean="0"/>
              <a:t>Asset recovery lawyer</a:t>
            </a:r>
          </a:p>
          <a:p>
            <a:r>
              <a:rPr lang="en-GB" dirty="0" smtClean="0"/>
              <a:t>International co-operation asset recovery team - </a:t>
            </a:r>
            <a:r>
              <a:rPr lang="en-GB" dirty="0" err="1" smtClean="0"/>
              <a:t>guernsey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86" y="293692"/>
            <a:ext cx="9404723" cy="795637"/>
          </a:xfrm>
        </p:spPr>
        <p:txBody>
          <a:bodyPr/>
          <a:lstStyle/>
          <a:p>
            <a:r>
              <a:rPr lang="en-GB" dirty="0" smtClean="0"/>
              <a:t>General 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86" y="1249837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1st </a:t>
            </a:r>
            <a:r>
              <a:rPr lang="en-GB" b="1" dirty="0" smtClean="0"/>
              <a:t>stage: </a:t>
            </a:r>
          </a:p>
          <a:p>
            <a:pPr marL="0" indent="0">
              <a:buNone/>
            </a:pPr>
            <a:r>
              <a:rPr lang="en-GB" dirty="0" smtClean="0"/>
              <a:t>Need </a:t>
            </a:r>
            <a:r>
              <a:rPr lang="en-GB" dirty="0"/>
              <a:t>to collect evidences in order to link a suspect to criminal facts = gathering of evidences – </a:t>
            </a:r>
            <a:r>
              <a:rPr lang="en-GB" dirty="0" smtClean="0"/>
              <a:t>Application </a:t>
            </a:r>
            <a:r>
              <a:rPr lang="en-GB" dirty="0"/>
              <a:t>of the national legislation, international instruments and the legislation of the requested state (locus </a:t>
            </a:r>
            <a:r>
              <a:rPr lang="en-GB" dirty="0" err="1"/>
              <a:t>regit</a:t>
            </a:r>
            <a:r>
              <a:rPr lang="en-GB" dirty="0"/>
              <a:t> </a:t>
            </a:r>
            <a:r>
              <a:rPr lang="en-GB" dirty="0" err="1"/>
              <a:t>actum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2d </a:t>
            </a:r>
            <a:r>
              <a:rPr lang="en-GB" b="1" dirty="0" smtClean="0"/>
              <a:t>stage: </a:t>
            </a:r>
          </a:p>
          <a:p>
            <a:pPr marL="0" indent="0">
              <a:buNone/>
            </a:pPr>
            <a:r>
              <a:rPr lang="en-GB" dirty="0" smtClean="0"/>
              <a:t>Presentation </a:t>
            </a:r>
            <a:r>
              <a:rPr lang="en-GB" dirty="0"/>
              <a:t>to the Court of the gathered evidences (on national and international level) in order to prosecute the suspect = admissibility of </a:t>
            </a:r>
            <a:r>
              <a:rPr lang="en-GB" dirty="0" smtClean="0"/>
              <a:t>evidences, Depends  on the </a:t>
            </a:r>
            <a:r>
              <a:rPr lang="en-GB" dirty="0"/>
              <a:t>national legislation and jurisprudence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5" y="222130"/>
            <a:ext cx="9404723" cy="811539"/>
          </a:xfrm>
        </p:spPr>
        <p:txBody>
          <a:bodyPr/>
          <a:lstStyle/>
          <a:p>
            <a:r>
              <a:rPr lang="en-GB" dirty="0" smtClean="0"/>
              <a:t>What is the purpose of the request?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5" y="1178275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In cases involving the proceeds of crime, the following are likely to apply: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To trace and locate assets;</a:t>
            </a:r>
          </a:p>
          <a:p>
            <a:endParaRPr lang="en-GB" dirty="0"/>
          </a:p>
          <a:p>
            <a:r>
              <a:rPr lang="en-GB" dirty="0" smtClean="0"/>
              <a:t>To obtain evidence in respect of an asset;</a:t>
            </a:r>
          </a:p>
          <a:p>
            <a:endParaRPr lang="en-GB" dirty="0"/>
          </a:p>
          <a:p>
            <a:r>
              <a:rPr lang="en-GB" dirty="0" smtClean="0"/>
              <a:t>To freeze/restrain the asset;</a:t>
            </a:r>
          </a:p>
          <a:p>
            <a:endParaRPr lang="en-GB" dirty="0"/>
          </a:p>
          <a:p>
            <a:r>
              <a:rPr lang="en-GB" dirty="0" smtClean="0"/>
              <a:t>To enforce a forfeiture/confiscation order.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7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79" y="206227"/>
            <a:ext cx="9404723" cy="739978"/>
          </a:xfrm>
        </p:spPr>
        <p:txBody>
          <a:bodyPr/>
          <a:lstStyle/>
          <a:p>
            <a:r>
              <a:rPr lang="en-GB" dirty="0" smtClean="0"/>
              <a:t>What is possible?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46" y="1051054"/>
            <a:ext cx="11070134" cy="5429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For successful investigations, prosecutions and judicial proceedings, legal assistance may be requested for: </a:t>
            </a:r>
            <a:endParaRPr lang="en-GB" dirty="0" smtClean="0"/>
          </a:p>
          <a:p>
            <a:r>
              <a:rPr lang="en-GB" dirty="0" smtClean="0"/>
              <a:t>Taking </a:t>
            </a:r>
            <a:r>
              <a:rPr lang="en-GB" dirty="0"/>
              <a:t>evidence or statements </a:t>
            </a:r>
            <a:r>
              <a:rPr lang="en-GB" dirty="0" smtClean="0"/>
              <a:t>;</a:t>
            </a:r>
          </a:p>
          <a:p>
            <a:r>
              <a:rPr lang="en-GB" dirty="0" smtClean="0"/>
              <a:t>Effecting </a:t>
            </a:r>
            <a:r>
              <a:rPr lang="en-GB" dirty="0"/>
              <a:t>service of judicial </a:t>
            </a:r>
            <a:r>
              <a:rPr lang="en-GB" dirty="0" smtClean="0"/>
              <a:t>documents;</a:t>
            </a:r>
          </a:p>
          <a:p>
            <a:r>
              <a:rPr lang="en-GB" dirty="0" smtClean="0"/>
              <a:t>Executing </a:t>
            </a:r>
            <a:r>
              <a:rPr lang="en-GB" dirty="0"/>
              <a:t>searches and </a:t>
            </a:r>
            <a:r>
              <a:rPr lang="en-GB" dirty="0" smtClean="0"/>
              <a:t>seizures;</a:t>
            </a:r>
          </a:p>
          <a:p>
            <a:r>
              <a:rPr lang="en-GB" dirty="0" smtClean="0"/>
              <a:t>Examining </a:t>
            </a:r>
            <a:r>
              <a:rPr lang="en-GB" dirty="0"/>
              <a:t>objects and </a:t>
            </a:r>
            <a:r>
              <a:rPr lang="en-GB" dirty="0" smtClean="0"/>
              <a:t>sites;</a:t>
            </a:r>
          </a:p>
          <a:p>
            <a:r>
              <a:rPr lang="en-GB" dirty="0" smtClean="0"/>
              <a:t>Providing </a:t>
            </a:r>
            <a:r>
              <a:rPr lang="en-GB" dirty="0"/>
              <a:t>information, evidence, expert evaluations, documents and </a:t>
            </a:r>
            <a:r>
              <a:rPr lang="en-GB" dirty="0" smtClean="0"/>
              <a:t>records;</a:t>
            </a:r>
          </a:p>
          <a:p>
            <a:r>
              <a:rPr lang="en-GB" dirty="0" smtClean="0"/>
              <a:t>Identifying </a:t>
            </a:r>
            <a:r>
              <a:rPr lang="en-GB" dirty="0"/>
              <a:t>or tracing proceeds of crime, property or instrumentalities for evidentiary purposes and their seizure for the purpose of confiscation (i.e. Art. 13 of the UNTOC</a:t>
            </a:r>
            <a:r>
              <a:rPr lang="en-GB" dirty="0" smtClean="0"/>
              <a:t>); </a:t>
            </a:r>
          </a:p>
          <a:p>
            <a:r>
              <a:rPr lang="en-GB" dirty="0" smtClean="0"/>
              <a:t>Facilitating </a:t>
            </a:r>
            <a:r>
              <a:rPr lang="en-GB" dirty="0"/>
              <a:t>the appearance of witnesses •Any other type of assistance not barred by domestic </a:t>
            </a:r>
            <a:r>
              <a:rPr lang="en-GB" dirty="0" smtClean="0"/>
              <a:t>law.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66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86" y="166472"/>
            <a:ext cx="9404723" cy="859246"/>
          </a:xfrm>
        </p:spPr>
        <p:txBody>
          <a:bodyPr/>
          <a:lstStyle/>
          <a:p>
            <a:r>
              <a:rPr lang="en-GB" dirty="0" smtClean="0"/>
              <a:t>Pre MLA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86" y="1289592"/>
            <a:ext cx="8946541" cy="4195481"/>
          </a:xfrm>
        </p:spPr>
        <p:txBody>
          <a:bodyPr/>
          <a:lstStyle/>
          <a:p>
            <a:r>
              <a:rPr lang="en-GB" dirty="0" smtClean="0"/>
              <a:t>A request for MLA can be a complex procedure that will require a lot of time and effort;</a:t>
            </a:r>
          </a:p>
          <a:p>
            <a:r>
              <a:rPr lang="en-GB" dirty="0" smtClean="0"/>
              <a:t>What evidence do you require and does this need MLA? Many jurisdictions have public records that can be accessed and the evidence used directly in domestic proceedings e.g. company registers;</a:t>
            </a:r>
          </a:p>
          <a:p>
            <a:r>
              <a:rPr lang="en-GB" dirty="0" smtClean="0"/>
              <a:t>How can you ensure that the information you require is held within the jurisdiction?</a:t>
            </a:r>
          </a:p>
          <a:p>
            <a:r>
              <a:rPr lang="en-GB" dirty="0" smtClean="0"/>
              <a:t>If MLA is required always seek advice on how best to draft the request and where it should be sent;</a:t>
            </a:r>
          </a:p>
          <a:p>
            <a:r>
              <a:rPr lang="en-GB" dirty="0" smtClean="0"/>
              <a:t>If possible send a draft to the jurisdiction.</a:t>
            </a:r>
          </a:p>
        </p:txBody>
      </p:sp>
    </p:spTree>
    <p:extLst>
      <p:ext uri="{BB962C8B-B14F-4D97-AF65-F5344CB8AC3E}">
        <p14:creationId xmlns:p14="http://schemas.microsoft.com/office/powerpoint/2010/main" val="8259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82" y="230081"/>
            <a:ext cx="9404723" cy="891053"/>
          </a:xfrm>
        </p:spPr>
        <p:txBody>
          <a:bodyPr/>
          <a:lstStyle/>
          <a:p>
            <a:r>
              <a:rPr lang="en-GB" dirty="0" smtClean="0"/>
              <a:t>Pre MLA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082" y="1313447"/>
            <a:ext cx="10684497" cy="419548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1.  </a:t>
            </a:r>
            <a:r>
              <a:rPr lang="en-GB" b="1" dirty="0" smtClean="0"/>
              <a:t>Legality:</a:t>
            </a:r>
            <a:r>
              <a:rPr lang="en-GB" dirty="0" smtClean="0"/>
              <a:t> 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Is </a:t>
            </a:r>
            <a:r>
              <a:rPr lang="en-GB" dirty="0"/>
              <a:t>the requested measure legal in your own legal </a:t>
            </a:r>
            <a:r>
              <a:rPr lang="en-GB" dirty="0" smtClean="0"/>
              <a:t>system? </a:t>
            </a:r>
            <a:r>
              <a:rPr lang="en-GB" dirty="0"/>
              <a:t>Is the requested </a:t>
            </a:r>
            <a:r>
              <a:rPr lang="en-GB" dirty="0" smtClean="0"/>
              <a:t>	measure </a:t>
            </a:r>
            <a:r>
              <a:rPr lang="en-GB" dirty="0"/>
              <a:t>legal and feasible in the requested </a:t>
            </a:r>
            <a:r>
              <a:rPr lang="en-GB" dirty="0" smtClean="0"/>
              <a:t>state?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2</a:t>
            </a:r>
            <a:r>
              <a:rPr lang="en-GB" dirty="0"/>
              <a:t>.  </a:t>
            </a:r>
            <a:r>
              <a:rPr lang="en-GB" b="1" dirty="0" smtClean="0"/>
              <a:t>Proportionality: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Is </a:t>
            </a:r>
            <a:r>
              <a:rPr lang="en-GB" dirty="0"/>
              <a:t>the requested measure proportional to the purpose of your investigation ? </a:t>
            </a:r>
            <a:r>
              <a:rPr lang="en-GB" dirty="0" err="1"/>
              <a:t>e.a</a:t>
            </a:r>
            <a:r>
              <a:rPr lang="en-GB" dirty="0"/>
              <a:t>. : </a:t>
            </a:r>
            <a:r>
              <a:rPr lang="en-GB" dirty="0" smtClean="0"/>
              <a:t>	police </a:t>
            </a:r>
            <a:r>
              <a:rPr lang="en-GB" dirty="0"/>
              <a:t>capacity, costs (bank data collect, phone data collect, ... 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3. </a:t>
            </a:r>
            <a:r>
              <a:rPr lang="en-GB" b="1" dirty="0" smtClean="0"/>
              <a:t>Time frame: </a:t>
            </a:r>
          </a:p>
          <a:p>
            <a:pPr marL="0" indent="0">
              <a:buNone/>
            </a:pPr>
            <a:r>
              <a:rPr lang="en-GB" dirty="0" smtClean="0"/>
              <a:t>	Is the proposed time frame to collect the evidence (</a:t>
            </a:r>
            <a:r>
              <a:rPr lang="en-GB" dirty="0" err="1" smtClean="0"/>
              <a:t>e.a</a:t>
            </a:r>
            <a:r>
              <a:rPr lang="en-GB" dirty="0" smtClean="0"/>
              <a:t>. urgency) realistic 	regarding the legal rules of the requested state?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27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25" y="174422"/>
            <a:ext cx="9404723" cy="867199"/>
          </a:xfrm>
        </p:spPr>
        <p:txBody>
          <a:bodyPr/>
          <a:lstStyle/>
          <a:p>
            <a:r>
              <a:rPr lang="en-GB" dirty="0" smtClean="0"/>
              <a:t>How to answer these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25" y="1750768"/>
            <a:ext cx="10938939" cy="4195481"/>
          </a:xfrm>
        </p:spPr>
        <p:txBody>
          <a:bodyPr/>
          <a:lstStyle/>
          <a:p>
            <a:r>
              <a:rPr lang="en-GB" dirty="0" smtClean="0"/>
              <a:t>Check </a:t>
            </a:r>
            <a:r>
              <a:rPr lang="en-GB" dirty="0"/>
              <a:t>your own legislation / jurisprudence / </a:t>
            </a:r>
            <a:r>
              <a:rPr lang="en-GB" dirty="0" smtClean="0"/>
              <a:t>practices;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Collect </a:t>
            </a:r>
            <a:r>
              <a:rPr lang="en-GB" dirty="0"/>
              <a:t>the information regarding the legal system / practices  of the requested state BEFORE to send the international request for legal </a:t>
            </a:r>
            <a:r>
              <a:rPr lang="en-GB" dirty="0" smtClean="0"/>
              <a:t>assistance.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HOW? </a:t>
            </a:r>
            <a:r>
              <a:rPr lang="en-GB" dirty="0"/>
              <a:t>→  direct contact (if possible) →  check the </a:t>
            </a:r>
            <a:r>
              <a:rPr lang="en-GB" dirty="0" smtClean="0"/>
              <a:t>appropriate website: </a:t>
            </a:r>
          </a:p>
          <a:p>
            <a:pPr marL="0" indent="0">
              <a:buNone/>
            </a:pPr>
            <a:r>
              <a:rPr lang="en-GB" dirty="0"/>
              <a:t>	U</a:t>
            </a:r>
            <a:r>
              <a:rPr lang="en-GB" dirty="0" smtClean="0"/>
              <a:t>se </a:t>
            </a:r>
            <a:r>
              <a:rPr lang="en-GB" dirty="0"/>
              <a:t>of </a:t>
            </a:r>
            <a:r>
              <a:rPr lang="en-GB" dirty="0" smtClean="0"/>
              <a:t>facilitators </a:t>
            </a:r>
            <a:r>
              <a:rPr lang="en-GB" dirty="0"/>
              <a:t>: EJN or other networks, liaison magistrate if any, </a:t>
            </a:r>
            <a:r>
              <a:rPr lang="en-GB" dirty="0" smtClean="0"/>
              <a:t>liaison officers </a:t>
            </a:r>
            <a:r>
              <a:rPr lang="en-GB" dirty="0"/>
              <a:t>if </a:t>
            </a:r>
            <a:r>
              <a:rPr lang="en-GB" dirty="0" smtClean="0"/>
              <a:t>	any.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78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130" y="214179"/>
            <a:ext cx="9404723" cy="811539"/>
          </a:xfrm>
        </p:spPr>
        <p:txBody>
          <a:bodyPr/>
          <a:lstStyle/>
          <a:p>
            <a:r>
              <a:rPr lang="en-GB" dirty="0" smtClean="0"/>
              <a:t>The MLA request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766" y="1289592"/>
            <a:ext cx="11483603" cy="48090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LETTER OF </a:t>
            </a:r>
            <a:r>
              <a:rPr lang="en-GB" dirty="0" smtClean="0"/>
              <a:t>REQUEST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Form </a:t>
            </a:r>
            <a:r>
              <a:rPr lang="en-GB" dirty="0"/>
              <a:t>and </a:t>
            </a:r>
            <a:r>
              <a:rPr lang="en-GB" dirty="0" smtClean="0"/>
              <a:t>content, what is the authority for your request? Treaty? Legislation?;</a:t>
            </a:r>
          </a:p>
          <a:p>
            <a:endParaRPr lang="en-GB" dirty="0"/>
          </a:p>
          <a:p>
            <a:r>
              <a:rPr lang="en-GB" dirty="0" smtClean="0"/>
              <a:t>Provide </a:t>
            </a:r>
            <a:r>
              <a:rPr lang="en-GB" dirty="0"/>
              <a:t>in annexes any relevant information facilitating the execution </a:t>
            </a:r>
            <a:r>
              <a:rPr lang="en-GB" dirty="0" smtClean="0"/>
              <a:t> - extracts of the offences under investigation, is there dual criminality?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Use </a:t>
            </a:r>
            <a:r>
              <a:rPr lang="en-GB" dirty="0"/>
              <a:t>professional translators , not “Google translators”. ( a poor </a:t>
            </a:r>
            <a:r>
              <a:rPr lang="en-GB" dirty="0" err="1"/>
              <a:t>qualtity</a:t>
            </a:r>
            <a:r>
              <a:rPr lang="en-GB" dirty="0"/>
              <a:t> translation = main obstacle for the execution</a:t>
            </a:r>
            <a:r>
              <a:rPr lang="en-GB" dirty="0" smtClean="0"/>
              <a:t>);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If in doubt </a:t>
            </a:r>
            <a:r>
              <a:rPr lang="en-GB" dirty="0"/>
              <a:t>: consult the requested judicial authority before sending the </a:t>
            </a:r>
            <a:r>
              <a:rPr lang="en-GB" dirty="0" err="1"/>
              <a:t>LoR</a:t>
            </a:r>
            <a:r>
              <a:rPr lang="en-GB" dirty="0"/>
              <a:t> or use the facilitators (national experts, EJN, </a:t>
            </a:r>
            <a:r>
              <a:rPr lang="en-GB" dirty="0" err="1"/>
              <a:t>Eurojust</a:t>
            </a:r>
            <a:r>
              <a:rPr lang="en-GB" dirty="0"/>
              <a:t>, …. </a:t>
            </a:r>
            <a:r>
              <a:rPr lang="en-GB" dirty="0" smtClean="0"/>
              <a:t>);</a:t>
            </a:r>
          </a:p>
          <a:p>
            <a:endParaRPr lang="en-GB" dirty="0"/>
          </a:p>
          <a:p>
            <a:r>
              <a:rPr lang="en-GB" dirty="0" smtClean="0"/>
              <a:t>Complete </a:t>
            </a:r>
            <a:r>
              <a:rPr lang="en-GB" dirty="0"/>
              <a:t>contact details in order to facilitate direct </a:t>
            </a:r>
            <a:r>
              <a:rPr lang="en-GB" dirty="0" smtClean="0"/>
              <a:t>contact;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Best </a:t>
            </a:r>
            <a:r>
              <a:rPr lang="en-GB" dirty="0"/>
              <a:t>practice for the requesting and requested authority :  exchange of the draft of the letter of </a:t>
            </a:r>
            <a:r>
              <a:rPr lang="en-GB" dirty="0" smtClean="0"/>
              <a:t>request.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13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758" y="993914"/>
            <a:ext cx="7824084" cy="457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514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Mutual Legal Assistance - Best Practices</vt:lpstr>
      <vt:lpstr>General Introduction</vt:lpstr>
      <vt:lpstr>What is the purpose of the request?</vt:lpstr>
      <vt:lpstr>What is possible?</vt:lpstr>
      <vt:lpstr>Pre MLA</vt:lpstr>
      <vt:lpstr>Pre MLA (continued)</vt:lpstr>
      <vt:lpstr>How to answer these questions?</vt:lpstr>
      <vt:lpstr>The MLA request</vt:lpstr>
      <vt:lpstr>PowerPoint Presentation</vt:lpstr>
    </vt:vector>
  </TitlesOfParts>
  <Company>States of Guernsey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Mutual Legal Assistance - Best Practices</dc:title>
  <dc:creator>Alex Ferguson</dc:creator>
  <cp:lastModifiedBy>Juliet Mule</cp:lastModifiedBy>
  <cp:revision>7</cp:revision>
  <dcterms:created xsi:type="dcterms:W3CDTF">2019-11-18T12:49:59Z</dcterms:created>
  <dcterms:modified xsi:type="dcterms:W3CDTF">2019-11-19T06:11:54Z</dcterms:modified>
</cp:coreProperties>
</file>