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9" r:id="rId4"/>
    <p:sldId id="260" r:id="rId5"/>
    <p:sldId id="261" r:id="rId6"/>
    <p:sldId id="271" r:id="rId7"/>
    <p:sldId id="272" r:id="rId8"/>
    <p:sldId id="267" r:id="rId9"/>
    <p:sldId id="268" r:id="rId10"/>
    <p:sldId id="273" r:id="rId11"/>
    <p:sldId id="274" r:id="rId12"/>
    <p:sldId id="275" r:id="rId13"/>
    <p:sldId id="276" r:id="rId14"/>
    <p:sldId id="277" r:id="rId15"/>
    <p:sldId id="278" r:id="rId16"/>
    <p:sldId id="279" r:id="rId17"/>
    <p:sldId id="280" r:id="rId18"/>
    <p:sldId id="270"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45" d="100"/>
          <a:sy n="45" d="100"/>
        </p:scale>
        <p:origin x="620"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11/19/2019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11/19/2019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11/19/2019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11/19/2019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11/19/2019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11/19/2019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11/19/2019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11/19/2019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11/19/2019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11/19/2019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11/19/2019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11/19/2019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11/19/2019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11/19/2019</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11/19/2019</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11/19/2019</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11/19/2019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11/19/2019</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mailto:Alex.ferguson@gba.gov.gg" TargetMode="External"/><Relationship Id="rId2" Type="http://schemas.openxmlformats.org/officeDocument/2006/relationships/image" Target="../media/image10.jpg"/><Relationship Id="rId1" Type="http://schemas.openxmlformats.org/officeDocument/2006/relationships/slideLayout" Target="../slideLayouts/slideLayout6.xml"/><Relationship Id="rId4" Type="http://schemas.openxmlformats.org/officeDocument/2006/relationships/hyperlink" Target="mailto:af1973@Hotmail.co.uk"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108960" y="0"/>
            <a:ext cx="6157494" cy="1554615"/>
          </a:xfrm>
          <a:prstGeom prst="rect">
            <a:avLst/>
          </a:prstGeom>
        </p:spPr>
      </p:pic>
      <p:sp>
        <p:nvSpPr>
          <p:cNvPr id="2" name="Title 1"/>
          <p:cNvSpPr>
            <a:spLocks noGrp="1"/>
          </p:cNvSpPr>
          <p:nvPr>
            <p:ph type="ctrTitle"/>
          </p:nvPr>
        </p:nvSpPr>
        <p:spPr/>
        <p:txBody>
          <a:bodyPr/>
          <a:lstStyle/>
          <a:p>
            <a:r>
              <a:rPr lang="en-GB" dirty="0"/>
              <a:t>Civil Recovery/Illicit Enrichment</a:t>
            </a:r>
          </a:p>
        </p:txBody>
      </p:sp>
      <p:sp>
        <p:nvSpPr>
          <p:cNvPr id="3" name="Subtitle 2"/>
          <p:cNvSpPr>
            <a:spLocks noGrp="1"/>
          </p:cNvSpPr>
          <p:nvPr>
            <p:ph type="subTitle" idx="1"/>
          </p:nvPr>
        </p:nvSpPr>
        <p:spPr/>
        <p:txBody>
          <a:bodyPr/>
          <a:lstStyle/>
          <a:p>
            <a:r>
              <a:rPr lang="en-GB" dirty="0"/>
              <a:t>Alex Ferguson</a:t>
            </a:r>
          </a:p>
          <a:p>
            <a:r>
              <a:rPr lang="en-GB" dirty="0"/>
              <a:t>International co-operation asset recovery team</a:t>
            </a:r>
          </a:p>
        </p:txBody>
      </p:sp>
    </p:spTree>
    <p:extLst>
      <p:ext uri="{BB962C8B-B14F-4D97-AF65-F5344CB8AC3E}">
        <p14:creationId xmlns:p14="http://schemas.microsoft.com/office/powerpoint/2010/main" val="8667340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887" y="206228"/>
            <a:ext cx="10119955" cy="1185250"/>
          </a:xfrm>
        </p:spPr>
        <p:txBody>
          <a:bodyPr/>
          <a:lstStyle/>
          <a:p>
            <a:r>
              <a:rPr lang="en-GB" dirty="0" smtClean="0"/>
              <a:t>Illicit Enrichment &amp; Unexplained Wealth</a:t>
            </a:r>
            <a:endParaRPr lang="en-GB" dirty="0"/>
          </a:p>
        </p:txBody>
      </p:sp>
      <p:sp>
        <p:nvSpPr>
          <p:cNvPr id="3" name="Content Placeholder 2"/>
          <p:cNvSpPr>
            <a:spLocks noGrp="1"/>
          </p:cNvSpPr>
          <p:nvPr>
            <p:ph idx="1"/>
          </p:nvPr>
        </p:nvSpPr>
        <p:spPr>
          <a:xfrm>
            <a:off x="192887" y="1655353"/>
            <a:ext cx="11813583" cy="5023743"/>
          </a:xfrm>
        </p:spPr>
        <p:txBody>
          <a:bodyPr>
            <a:normAutofit fontScale="62500" lnSpcReduction="20000"/>
          </a:bodyPr>
          <a:lstStyle/>
          <a:p>
            <a:pPr marL="0" indent="0">
              <a:buNone/>
            </a:pPr>
            <a:r>
              <a:rPr lang="en-GB" sz="2500" dirty="0"/>
              <a:t>The concept of legal frameworks and approaches to addressing criminal as well as suspicious wealth are not new. </a:t>
            </a:r>
          </a:p>
          <a:p>
            <a:pPr marL="0" indent="0">
              <a:buNone/>
            </a:pPr>
            <a:endParaRPr lang="en-GB" sz="2500" dirty="0"/>
          </a:p>
          <a:p>
            <a:pPr marL="0" indent="0">
              <a:buNone/>
            </a:pPr>
            <a:r>
              <a:rPr lang="en-GB" sz="2500" dirty="0"/>
              <a:t>Confiscation legislation adopted by many jurisdictions contain aspects of the concept of unexplained wealth. For example upon conviction for certain offences courts can make assumptions that property and expenditure has come from crime unless the defendant is able to produce evidence to the contrary. </a:t>
            </a:r>
          </a:p>
          <a:p>
            <a:endParaRPr lang="en-GB" sz="2500" dirty="0"/>
          </a:p>
          <a:p>
            <a:pPr marL="0" indent="0">
              <a:buNone/>
            </a:pPr>
            <a:r>
              <a:rPr lang="en-GB" sz="2500" dirty="0"/>
              <a:t>In contrast other jurisdictions have adopted offences of illicit enrichment as outlined in the United Nations Convention Against Corruption. </a:t>
            </a:r>
          </a:p>
          <a:p>
            <a:pPr marL="0" indent="0">
              <a:buNone/>
            </a:pPr>
            <a:endParaRPr lang="en-GB" sz="2500" dirty="0" smtClean="0"/>
          </a:p>
          <a:p>
            <a:pPr marL="0" indent="0">
              <a:buNone/>
            </a:pPr>
            <a:r>
              <a:rPr lang="en-GB" sz="2500" dirty="0" smtClean="0"/>
              <a:t>Only </a:t>
            </a:r>
            <a:r>
              <a:rPr lang="en-GB" sz="2500" dirty="0"/>
              <a:t>five jurisdictions have fully adopted legislation that provides for courts to make Unexplained Wealth Orders (UWO) or to forfeit property based upon unexplained wealth:</a:t>
            </a:r>
          </a:p>
          <a:p>
            <a:endParaRPr lang="en-GB" sz="2500" dirty="0"/>
          </a:p>
          <a:p>
            <a:r>
              <a:rPr lang="en-GB" sz="2500" dirty="0"/>
              <a:t>Australia</a:t>
            </a:r>
            <a:r>
              <a:rPr lang="en-GB" sz="2500" dirty="0" smtClean="0"/>
              <a:t>;</a:t>
            </a:r>
          </a:p>
          <a:p>
            <a:r>
              <a:rPr lang="en-GB" sz="2500" dirty="0" smtClean="0"/>
              <a:t>Barbados</a:t>
            </a:r>
            <a:endParaRPr lang="en-GB" sz="2500" dirty="0"/>
          </a:p>
          <a:p>
            <a:r>
              <a:rPr lang="en-GB" sz="2500" dirty="0"/>
              <a:t>Ireland;</a:t>
            </a:r>
          </a:p>
          <a:p>
            <a:r>
              <a:rPr lang="en-GB" sz="2500" dirty="0"/>
              <a:t>Trinidad &amp; Tobago</a:t>
            </a:r>
          </a:p>
          <a:p>
            <a:r>
              <a:rPr lang="en-GB" sz="2500" dirty="0"/>
              <a:t>United Kingdom. </a:t>
            </a:r>
          </a:p>
          <a:p>
            <a:endParaRPr lang="en-GB" dirty="0"/>
          </a:p>
        </p:txBody>
      </p:sp>
      <p:pic>
        <p:nvPicPr>
          <p:cNvPr id="4" name="Picture 3"/>
          <p:cNvPicPr>
            <a:picLocks noChangeAspect="1"/>
          </p:cNvPicPr>
          <p:nvPr/>
        </p:nvPicPr>
        <p:blipFill>
          <a:blip r:embed="rId2"/>
          <a:stretch>
            <a:fillRect/>
          </a:stretch>
        </p:blipFill>
        <p:spPr>
          <a:xfrm>
            <a:off x="9051516" y="4965972"/>
            <a:ext cx="2676376" cy="1713124"/>
          </a:xfrm>
          <a:prstGeom prst="rect">
            <a:avLst/>
          </a:prstGeom>
        </p:spPr>
      </p:pic>
    </p:spTree>
    <p:extLst>
      <p:ext uri="{BB962C8B-B14F-4D97-AF65-F5344CB8AC3E}">
        <p14:creationId xmlns:p14="http://schemas.microsoft.com/office/powerpoint/2010/main" val="2345636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Effect transition="in" filter="fade">
                                      <p:cBhvr>
                                        <p:cTn id="20" dur="500"/>
                                        <p:tgtEl>
                                          <p:spTgt spid="3">
                                            <p:txEl>
                                              <p:pRg st="6" end="6"/>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500"/>
                                        <p:tgtEl>
                                          <p:spTgt spid="3">
                                            <p:txEl>
                                              <p:pRg st="8" end="8"/>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500"/>
                                        <p:tgtEl>
                                          <p:spTgt spid="3">
                                            <p:txEl>
                                              <p:pRg st="9" end="9"/>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animEffect transition="in" filter="fade">
                                      <p:cBhvr>
                                        <p:cTn id="33" dur="500"/>
                                        <p:tgtEl>
                                          <p:spTgt spid="3">
                                            <p:txEl>
                                              <p:pRg st="10" end="10"/>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11" end="11"/>
                                            </p:txEl>
                                          </p:spTgt>
                                        </p:tgtEl>
                                        <p:attrNameLst>
                                          <p:attrName>style.visibility</p:attrName>
                                        </p:attrNameLst>
                                      </p:cBhvr>
                                      <p:to>
                                        <p:strVal val="visible"/>
                                      </p:to>
                                    </p:set>
                                    <p:animEffect transition="in" filter="fade">
                                      <p:cBhvr>
                                        <p:cTn id="36" dur="500"/>
                                        <p:tgtEl>
                                          <p:spTgt spid="3">
                                            <p:txEl>
                                              <p:pRg st="11" end="11"/>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animEffect transition="in" filter="fade">
                                      <p:cBhvr>
                                        <p:cTn id="39"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984" y="134666"/>
            <a:ext cx="9404723" cy="739978"/>
          </a:xfrm>
        </p:spPr>
        <p:txBody>
          <a:bodyPr/>
          <a:lstStyle/>
          <a:p>
            <a:r>
              <a:rPr lang="en-GB" dirty="0"/>
              <a:t>Types of unexplained wealth orders</a:t>
            </a:r>
            <a:br>
              <a:rPr lang="en-GB" dirty="0"/>
            </a:br>
            <a:endParaRPr lang="en-GB" dirty="0"/>
          </a:p>
        </p:txBody>
      </p:sp>
      <p:sp>
        <p:nvSpPr>
          <p:cNvPr id="3" name="Content Placeholder 2"/>
          <p:cNvSpPr>
            <a:spLocks noGrp="1"/>
          </p:cNvSpPr>
          <p:nvPr>
            <p:ph idx="1"/>
          </p:nvPr>
        </p:nvSpPr>
        <p:spPr>
          <a:xfrm>
            <a:off x="252522" y="1162372"/>
            <a:ext cx="11777801" cy="4195481"/>
          </a:xfrm>
        </p:spPr>
        <p:txBody>
          <a:bodyPr>
            <a:normAutofit fontScale="85000" lnSpcReduction="10000"/>
          </a:bodyPr>
          <a:lstStyle/>
          <a:p>
            <a:pPr marL="0" indent="0">
              <a:buNone/>
            </a:pPr>
            <a:r>
              <a:rPr lang="en-GB" dirty="0"/>
              <a:t>There are two types of UWO in existence which are based upon the same principals, they are orders made under the civil rather than the criminal law and once the application is made to court there is a reverse burden placed on the respondent to justify how they were able to obtain their assets and wealth. </a:t>
            </a:r>
          </a:p>
          <a:p>
            <a:pPr marL="0" indent="0">
              <a:buNone/>
            </a:pPr>
            <a:endParaRPr lang="en-GB" dirty="0"/>
          </a:p>
          <a:p>
            <a:pPr marL="0" indent="0">
              <a:buNone/>
            </a:pPr>
            <a:r>
              <a:rPr lang="en-GB" dirty="0"/>
              <a:t>The UWO regimes provide for non-conviction based asset forfeiture/confiscation that do not require a predicate offence.</a:t>
            </a:r>
          </a:p>
          <a:p>
            <a:pPr marL="0" indent="0">
              <a:buNone/>
            </a:pPr>
            <a:endParaRPr lang="en-GB" dirty="0"/>
          </a:p>
          <a:p>
            <a:pPr marL="0" indent="0">
              <a:buNone/>
            </a:pPr>
            <a:r>
              <a:rPr lang="en-GB" dirty="0"/>
              <a:t>The first type of UWO is an investigative order and the evidence that is obtained from the respondent can then be used to obtain a civil recovery order against property. </a:t>
            </a:r>
            <a:r>
              <a:rPr lang="en-GB" dirty="0" smtClean="0"/>
              <a:t>Barbados and the </a:t>
            </a:r>
            <a:r>
              <a:rPr lang="en-GB" dirty="0"/>
              <a:t>United Kingdom has adopted this approach. </a:t>
            </a:r>
          </a:p>
          <a:p>
            <a:pPr marL="0" indent="0">
              <a:buNone/>
            </a:pPr>
            <a:endParaRPr lang="en-GB" dirty="0"/>
          </a:p>
          <a:p>
            <a:pPr marL="0" indent="0">
              <a:buNone/>
            </a:pPr>
            <a:r>
              <a:rPr lang="en-GB" dirty="0"/>
              <a:t>The second type of UWO is an order from a court for property to be forfeited or for a payment to be made into court based upon an assessment of an individual’s total wealth compared against what they can legitimately afford. Australia, Ireland and Trinidad &amp; Tobago have adopted this approach.</a:t>
            </a:r>
          </a:p>
          <a:p>
            <a:pPr marL="0" indent="0">
              <a:buNone/>
            </a:pPr>
            <a:endParaRPr lang="en-GB" dirty="0"/>
          </a:p>
        </p:txBody>
      </p:sp>
    </p:spTree>
    <p:extLst>
      <p:ext uri="{BB962C8B-B14F-4D97-AF65-F5344CB8AC3E}">
        <p14:creationId xmlns:p14="http://schemas.microsoft.com/office/powerpoint/2010/main" val="2123143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Effect transition="in" filter="fade">
                                      <p:cBhvr>
                                        <p:cTn id="2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0932" y="474908"/>
            <a:ext cx="8969071" cy="5909310"/>
          </a:xfrm>
          <a:prstGeom prst="rect">
            <a:avLst/>
          </a:prstGeom>
        </p:spPr>
        <p:txBody>
          <a:bodyPr wrap="square">
            <a:spAutoFit/>
          </a:bodyPr>
          <a:lstStyle/>
          <a:p>
            <a:r>
              <a:rPr lang="en-GB" b="1" dirty="0"/>
              <a:t>The United Kingdom - The Context </a:t>
            </a:r>
          </a:p>
          <a:p>
            <a:endParaRPr lang="en-GB" dirty="0"/>
          </a:p>
          <a:p>
            <a:r>
              <a:rPr lang="en-GB" dirty="0"/>
              <a:t>Financial profit is the driver for almost all serious and organised crime and other lower level acquisitive crime. The best value estimate of the amounts laundered globally are equivalent to 2.7% of global GDP or US$1.6 </a:t>
            </a:r>
            <a:r>
              <a:rPr lang="en-GB" dirty="0" err="1"/>
              <a:t>trillion..The</a:t>
            </a:r>
            <a:r>
              <a:rPr lang="en-GB" dirty="0"/>
              <a:t> NCA assesses that billions of pounds of proceeds of international corruption are laundered into or through the </a:t>
            </a:r>
            <a:r>
              <a:rPr lang="en-GB" dirty="0" smtClean="0"/>
              <a:t>UK.</a:t>
            </a:r>
            <a:endParaRPr lang="en-GB" dirty="0"/>
          </a:p>
          <a:p>
            <a:endParaRPr lang="en-GB" dirty="0"/>
          </a:p>
          <a:p>
            <a:r>
              <a:rPr lang="en-GB" dirty="0"/>
              <a:t>Her Majesty’s Revenue and Customs estimate that over £4.4 billion was lost to attacks against the tax system in 2013/14. The UK’s drug trade is estimated to generate revenues of nearly £4 billion each year – Explanatory Notes to Criminal Finances </a:t>
            </a:r>
            <a:r>
              <a:rPr lang="en-GB" dirty="0" smtClean="0"/>
              <a:t>Act.</a:t>
            </a:r>
            <a:endParaRPr lang="en-GB" dirty="0"/>
          </a:p>
          <a:p>
            <a:endParaRPr lang="en-GB" dirty="0"/>
          </a:p>
          <a:p>
            <a:r>
              <a:rPr lang="en-GB" dirty="0"/>
              <a:t>There is no reliable estimate of the total value of laundered funds that impacts on the UK. However, given the volume of financial transactions transiting the UK, there is a realistic possibility the scale of money laundering impacting the UK is in the hundreds of billions of pounds – NCA National Strategic Assessment of Serious and Organised Crime 2018.</a:t>
            </a:r>
          </a:p>
          <a:p>
            <a:endParaRPr lang="en-GB" dirty="0"/>
          </a:p>
          <a:p>
            <a:r>
              <a:rPr lang="en-GB" dirty="0"/>
              <a:t>UWO’s were primarily introduced to target grand corruption and are a means of obtaining information against persons and property where little is available.</a:t>
            </a:r>
          </a:p>
        </p:txBody>
      </p:sp>
    </p:spTree>
    <p:extLst>
      <p:ext uri="{BB962C8B-B14F-4D97-AF65-F5344CB8AC3E}">
        <p14:creationId xmlns:p14="http://schemas.microsoft.com/office/powerpoint/2010/main" val="843531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fade">
                                      <p:cBhvr>
                                        <p:cTn id="17" dur="500"/>
                                        <p:tgtEl>
                                          <p:spTgt spid="2">
                                            <p:txEl>
                                              <p:pRg st="6" end="6"/>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2">
                                            <p:txEl>
                                              <p:pRg st="8" end="8"/>
                                            </p:txEl>
                                          </p:spTgt>
                                        </p:tgtEl>
                                        <p:attrNameLst>
                                          <p:attrName>style.visibility</p:attrName>
                                        </p:attrNameLst>
                                      </p:cBhvr>
                                      <p:to>
                                        <p:strVal val="visible"/>
                                      </p:to>
                                    </p:set>
                                    <p:animEffect transition="in" filter="fade">
                                      <p:cBhvr>
                                        <p:cTn id="20"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684" y="302150"/>
            <a:ext cx="9899374" cy="5909310"/>
          </a:xfrm>
          <a:prstGeom prst="rect">
            <a:avLst/>
          </a:prstGeom>
        </p:spPr>
        <p:txBody>
          <a:bodyPr wrap="square">
            <a:spAutoFit/>
          </a:bodyPr>
          <a:lstStyle/>
          <a:p>
            <a:r>
              <a:rPr lang="en-GB" b="1" dirty="0"/>
              <a:t>Proceeds of Crime Act 2002 – Part V</a:t>
            </a:r>
          </a:p>
          <a:p>
            <a:endParaRPr lang="en-GB" dirty="0"/>
          </a:p>
          <a:p>
            <a:r>
              <a:rPr lang="en-GB" dirty="0" smtClean="0"/>
              <a:t>Unlike </a:t>
            </a:r>
            <a:r>
              <a:rPr lang="en-GB" dirty="0"/>
              <a:t>the regime in Australia and Trinidad &amp; Tobago, a UWO is a civil power that can be used to compel respondents to provide information and it is not a power to recover property. </a:t>
            </a:r>
          </a:p>
          <a:p>
            <a:endParaRPr lang="en-GB" dirty="0"/>
          </a:p>
          <a:p>
            <a:r>
              <a:rPr lang="en-GB" dirty="0"/>
              <a:t>The power to obtain UWOs is limited to 5 enforcement authorities which include the National Crime Agency and the Serious Fraud Office.</a:t>
            </a:r>
          </a:p>
          <a:p>
            <a:endParaRPr lang="en-GB" dirty="0"/>
          </a:p>
          <a:p>
            <a:r>
              <a:rPr lang="en-GB" dirty="0"/>
              <a:t>A UWO can only be obtained against two categories of persons:</a:t>
            </a:r>
          </a:p>
          <a:p>
            <a:endParaRPr lang="en-GB" dirty="0"/>
          </a:p>
          <a:p>
            <a:pPr marL="285750" indent="-285750">
              <a:buFont typeface="Arial" panose="020B0604020202020204" pitchFamily="34" charset="0"/>
              <a:buChar char="•"/>
            </a:pPr>
            <a:r>
              <a:rPr lang="en-GB" dirty="0"/>
              <a:t>Those persons who are reasonably suspected of involvement in, or of being connected to a person involved in serious crime; or </a:t>
            </a:r>
          </a:p>
          <a:p>
            <a:pPr marL="285750" indent="-285750">
              <a:buFont typeface="Arial" panose="020B0604020202020204" pitchFamily="34" charset="0"/>
              <a:buChar char="•"/>
            </a:pPr>
            <a:r>
              <a:rPr lang="en-GB" dirty="0"/>
              <a:t>A person who is a Politically Exposed Person (PEP).</a:t>
            </a:r>
          </a:p>
          <a:p>
            <a:endParaRPr lang="en-GB" dirty="0"/>
          </a:p>
          <a:p>
            <a:r>
              <a:rPr lang="en-GB" dirty="0"/>
              <a:t>The respondent must hold property that exceeds £50,000 in value. This can be aggregate value and the value of the respondent’s interest in the property is not taken into account.</a:t>
            </a:r>
          </a:p>
          <a:p>
            <a:endParaRPr lang="en-GB" dirty="0"/>
          </a:p>
          <a:p>
            <a:r>
              <a:rPr lang="en-GB" dirty="0"/>
              <a:t>There must be reasonable grounds to suspect that the respondent’s known and lawfully obtained income would not permit them to acquire such property.</a:t>
            </a:r>
          </a:p>
        </p:txBody>
      </p:sp>
    </p:spTree>
    <p:extLst>
      <p:ext uri="{BB962C8B-B14F-4D97-AF65-F5344CB8AC3E}">
        <p14:creationId xmlns:p14="http://schemas.microsoft.com/office/powerpoint/2010/main" val="1089837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4" end="4"/>
                                            </p:txEl>
                                          </p:spTgt>
                                        </p:tgtEl>
                                        <p:attrNameLst>
                                          <p:attrName>style.visibility</p:attrName>
                                        </p:attrNameLst>
                                      </p:cBhvr>
                                      <p:to>
                                        <p:strVal val="visible"/>
                                      </p:to>
                                    </p:set>
                                    <p:animEffect transition="in" filter="fade">
                                      <p:cBhvr>
                                        <p:cTn id="10" dur="500"/>
                                        <p:tgtEl>
                                          <p:spTgt spid="2">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animEffect transition="in" filter="fade">
                                      <p:cBhvr>
                                        <p:cTn id="15" dur="500"/>
                                        <p:tgtEl>
                                          <p:spTgt spid="2">
                                            <p:txEl>
                                              <p:pRg st="6" end="6"/>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
                                            <p:txEl>
                                              <p:pRg st="8" end="8"/>
                                            </p:txEl>
                                          </p:spTgt>
                                        </p:tgtEl>
                                        <p:attrNameLst>
                                          <p:attrName>style.visibility</p:attrName>
                                        </p:attrNameLst>
                                      </p:cBhvr>
                                      <p:to>
                                        <p:strVal val="visible"/>
                                      </p:to>
                                    </p:set>
                                    <p:animEffect transition="in" filter="fade">
                                      <p:cBhvr>
                                        <p:cTn id="18" dur="500"/>
                                        <p:tgtEl>
                                          <p:spTgt spid="2">
                                            <p:txEl>
                                              <p:pRg st="8" end="8"/>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
                                            <p:txEl>
                                              <p:pRg st="9" end="9"/>
                                            </p:txEl>
                                          </p:spTgt>
                                        </p:tgtEl>
                                        <p:attrNameLst>
                                          <p:attrName>style.visibility</p:attrName>
                                        </p:attrNameLst>
                                      </p:cBhvr>
                                      <p:to>
                                        <p:strVal val="visible"/>
                                      </p:to>
                                    </p:set>
                                    <p:animEffect transition="in" filter="fade">
                                      <p:cBhvr>
                                        <p:cTn id="21" dur="500"/>
                                        <p:tgtEl>
                                          <p:spTgt spid="2">
                                            <p:txEl>
                                              <p:pRg st="9" end="9"/>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
                                            <p:txEl>
                                              <p:pRg st="11" end="11"/>
                                            </p:txEl>
                                          </p:spTgt>
                                        </p:tgtEl>
                                        <p:attrNameLst>
                                          <p:attrName>style.visibility</p:attrName>
                                        </p:attrNameLst>
                                      </p:cBhvr>
                                      <p:to>
                                        <p:strVal val="visible"/>
                                      </p:to>
                                    </p:set>
                                    <p:animEffect transition="in" filter="fade">
                                      <p:cBhvr>
                                        <p:cTn id="26" dur="500"/>
                                        <p:tgtEl>
                                          <p:spTgt spid="2">
                                            <p:txEl>
                                              <p:pRg st="11" end="11"/>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2">
                                            <p:txEl>
                                              <p:pRg st="13" end="13"/>
                                            </p:txEl>
                                          </p:spTgt>
                                        </p:tgtEl>
                                        <p:attrNameLst>
                                          <p:attrName>style.visibility</p:attrName>
                                        </p:attrNameLst>
                                      </p:cBhvr>
                                      <p:to>
                                        <p:strVal val="visible"/>
                                      </p:to>
                                    </p:set>
                                    <p:animEffect transition="in" filter="fade">
                                      <p:cBhvr>
                                        <p:cTn id="29" dur="500"/>
                                        <p:tgtEl>
                                          <p:spTgt spid="2">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4442" y="245617"/>
            <a:ext cx="8937266" cy="6463308"/>
          </a:xfrm>
          <a:prstGeom prst="rect">
            <a:avLst/>
          </a:prstGeom>
        </p:spPr>
        <p:txBody>
          <a:bodyPr wrap="square">
            <a:spAutoFit/>
          </a:bodyPr>
          <a:lstStyle/>
          <a:p>
            <a:r>
              <a:rPr lang="en-GB" b="1" dirty="0"/>
              <a:t>Serious Crime</a:t>
            </a:r>
          </a:p>
          <a:p>
            <a:endParaRPr lang="en-GB" dirty="0"/>
          </a:p>
          <a:p>
            <a:r>
              <a:rPr lang="en-GB" dirty="0"/>
              <a:t>This is any offence that is contained within Schedule 1 of the Serious Crime Act 2007, this includes drug trafficking, people trafficking, money laundering and Fraud.</a:t>
            </a:r>
          </a:p>
          <a:p>
            <a:endParaRPr lang="en-GB" dirty="0"/>
          </a:p>
          <a:p>
            <a:r>
              <a:rPr lang="en-GB" b="1" dirty="0"/>
              <a:t>Politically Exposed Person</a:t>
            </a:r>
          </a:p>
          <a:p>
            <a:pPr marL="285750" indent="-285750">
              <a:buFont typeface="Arial" panose="020B0604020202020204" pitchFamily="34" charset="0"/>
              <a:buChar char="•"/>
            </a:pPr>
            <a:r>
              <a:rPr lang="en-GB" dirty="0"/>
              <a:t>an individual who is, or has been, entrusted with prominent public functions by an international organisation or by a State other than the United Kingdom or another EEA State,</a:t>
            </a:r>
          </a:p>
          <a:p>
            <a:pPr marL="285750" indent="-285750">
              <a:buFont typeface="Arial" panose="020B0604020202020204" pitchFamily="34" charset="0"/>
              <a:buChar char="•"/>
            </a:pPr>
            <a:r>
              <a:rPr lang="en-GB" dirty="0"/>
              <a:t>a family member of a person within paragraph (a),</a:t>
            </a:r>
          </a:p>
          <a:p>
            <a:pPr marL="285750" indent="-285750">
              <a:buFont typeface="Arial" panose="020B0604020202020204" pitchFamily="34" charset="0"/>
              <a:buChar char="•"/>
            </a:pPr>
            <a:r>
              <a:rPr lang="en-GB" dirty="0"/>
              <a:t>known to be a close associate of a person within that paragraph, or </a:t>
            </a:r>
            <a:r>
              <a:rPr lang="en-GB" dirty="0" smtClean="0"/>
              <a:t>otherwise </a:t>
            </a:r>
            <a:r>
              <a:rPr lang="en-GB" dirty="0"/>
              <a:t>connected with a person within that paragraph.</a:t>
            </a:r>
          </a:p>
          <a:p>
            <a:endParaRPr lang="en-GB" dirty="0"/>
          </a:p>
          <a:p>
            <a:r>
              <a:rPr lang="en-GB" b="1" dirty="0"/>
              <a:t>Unexplained Wealth Order </a:t>
            </a:r>
          </a:p>
          <a:p>
            <a:endParaRPr lang="en-GB" dirty="0"/>
          </a:p>
          <a:p>
            <a:r>
              <a:rPr lang="en-GB" dirty="0"/>
              <a:t>It is an order from the court which requires a respondent to explain:</a:t>
            </a:r>
          </a:p>
          <a:p>
            <a:r>
              <a:rPr lang="en-GB" dirty="0"/>
              <a:t>The nature and extent of their interest in a specific property; and</a:t>
            </a:r>
          </a:p>
          <a:p>
            <a:r>
              <a:rPr lang="en-GB" dirty="0"/>
              <a:t>How the property was obtained</a:t>
            </a:r>
          </a:p>
          <a:p>
            <a:endParaRPr lang="en-GB" dirty="0"/>
          </a:p>
          <a:p>
            <a:r>
              <a:rPr lang="en-GB" dirty="0"/>
              <a:t>If the respondent fails to respond without reasonable excuse the property is assumed to be recoverable or the responses provided can be used in any further civil action.</a:t>
            </a:r>
          </a:p>
        </p:txBody>
      </p:sp>
    </p:spTree>
    <p:extLst>
      <p:ext uri="{BB962C8B-B14F-4D97-AF65-F5344CB8AC3E}">
        <p14:creationId xmlns:p14="http://schemas.microsoft.com/office/powerpoint/2010/main" val="1295860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animEffect transition="in" filter="fade">
                                      <p:cBhvr>
                                        <p:cTn id="15" dur="500"/>
                                        <p:tgtEl>
                                          <p:spTgt spid="2">
                                            <p:txEl>
                                              <p:pRg st="5" end="5"/>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
                                            <p:txEl>
                                              <p:pRg st="6" end="6"/>
                                            </p:txEl>
                                          </p:spTgt>
                                        </p:tgtEl>
                                        <p:attrNameLst>
                                          <p:attrName>style.visibility</p:attrName>
                                        </p:attrNameLst>
                                      </p:cBhvr>
                                      <p:to>
                                        <p:strVal val="visible"/>
                                      </p:to>
                                    </p:set>
                                    <p:animEffect transition="in" filter="fade">
                                      <p:cBhvr>
                                        <p:cTn id="18" dur="500"/>
                                        <p:tgtEl>
                                          <p:spTgt spid="2">
                                            <p:txEl>
                                              <p:pRg st="6" end="6"/>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animEffect transition="in" filter="fade">
                                      <p:cBhvr>
                                        <p:cTn id="21" dur="500"/>
                                        <p:tgtEl>
                                          <p:spTgt spid="2">
                                            <p:txEl>
                                              <p:pRg st="7" end="7"/>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
                                            <p:txEl>
                                              <p:pRg st="9" end="9"/>
                                            </p:txEl>
                                          </p:spTgt>
                                        </p:tgtEl>
                                        <p:attrNameLst>
                                          <p:attrName>style.visibility</p:attrName>
                                        </p:attrNameLst>
                                      </p:cBhvr>
                                      <p:to>
                                        <p:strVal val="visible"/>
                                      </p:to>
                                    </p:set>
                                    <p:animEffect transition="in" filter="fade">
                                      <p:cBhvr>
                                        <p:cTn id="26" dur="500"/>
                                        <p:tgtEl>
                                          <p:spTgt spid="2">
                                            <p:txEl>
                                              <p:pRg st="9" end="9"/>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2">
                                            <p:txEl>
                                              <p:pRg st="11" end="11"/>
                                            </p:txEl>
                                          </p:spTgt>
                                        </p:tgtEl>
                                        <p:attrNameLst>
                                          <p:attrName>style.visibility</p:attrName>
                                        </p:attrNameLst>
                                      </p:cBhvr>
                                      <p:to>
                                        <p:strVal val="visible"/>
                                      </p:to>
                                    </p:set>
                                    <p:animEffect transition="in" filter="fade">
                                      <p:cBhvr>
                                        <p:cTn id="29" dur="500"/>
                                        <p:tgtEl>
                                          <p:spTgt spid="2">
                                            <p:txEl>
                                              <p:pRg st="11" end="11"/>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2">
                                            <p:txEl>
                                              <p:pRg st="12" end="12"/>
                                            </p:txEl>
                                          </p:spTgt>
                                        </p:tgtEl>
                                        <p:attrNameLst>
                                          <p:attrName>style.visibility</p:attrName>
                                        </p:attrNameLst>
                                      </p:cBhvr>
                                      <p:to>
                                        <p:strVal val="visible"/>
                                      </p:to>
                                    </p:set>
                                    <p:animEffect transition="in" filter="fade">
                                      <p:cBhvr>
                                        <p:cTn id="32" dur="500"/>
                                        <p:tgtEl>
                                          <p:spTgt spid="2">
                                            <p:txEl>
                                              <p:pRg st="12" end="12"/>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2">
                                            <p:txEl>
                                              <p:pRg st="13" end="13"/>
                                            </p:txEl>
                                          </p:spTgt>
                                        </p:tgtEl>
                                        <p:attrNameLst>
                                          <p:attrName>style.visibility</p:attrName>
                                        </p:attrNameLst>
                                      </p:cBhvr>
                                      <p:to>
                                        <p:strVal val="visible"/>
                                      </p:to>
                                    </p:set>
                                    <p:animEffect transition="in" filter="fade">
                                      <p:cBhvr>
                                        <p:cTn id="35" dur="500"/>
                                        <p:tgtEl>
                                          <p:spTgt spid="2">
                                            <p:txEl>
                                              <p:pRg st="13" end="13"/>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2">
                                            <p:txEl>
                                              <p:pRg st="15" end="15"/>
                                            </p:txEl>
                                          </p:spTgt>
                                        </p:tgtEl>
                                        <p:attrNameLst>
                                          <p:attrName>style.visibility</p:attrName>
                                        </p:attrNameLst>
                                      </p:cBhvr>
                                      <p:to>
                                        <p:strVal val="visible"/>
                                      </p:to>
                                    </p:set>
                                    <p:animEffect transition="in" filter="fade">
                                      <p:cBhvr>
                                        <p:cTn id="38" dur="500"/>
                                        <p:tgtEl>
                                          <p:spTgt spid="2">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41188" y="255940"/>
            <a:ext cx="9658185" cy="923330"/>
          </a:xfrm>
          <a:prstGeom prst="rect">
            <a:avLst/>
          </a:prstGeom>
        </p:spPr>
        <p:txBody>
          <a:bodyPr wrap="square">
            <a:spAutoFit/>
          </a:bodyPr>
          <a:lstStyle/>
          <a:p>
            <a:r>
              <a:rPr lang="en-GB" b="1" dirty="0"/>
              <a:t>The case of Mrs A</a:t>
            </a:r>
          </a:p>
          <a:p>
            <a:endParaRPr lang="en-GB" b="1" dirty="0"/>
          </a:p>
          <a:p>
            <a:r>
              <a:rPr lang="en-GB" b="1" dirty="0"/>
              <a:t>National Crime Agency v Mrs A (Rev 1) EWHC 2534 </a:t>
            </a:r>
          </a:p>
        </p:txBody>
      </p:sp>
      <p:pic>
        <p:nvPicPr>
          <p:cNvPr id="4" name="Picture 3"/>
          <p:cNvPicPr>
            <a:picLocks noChangeAspect="1"/>
          </p:cNvPicPr>
          <p:nvPr/>
        </p:nvPicPr>
        <p:blipFill>
          <a:blip r:embed="rId2"/>
          <a:stretch>
            <a:fillRect/>
          </a:stretch>
        </p:blipFill>
        <p:spPr>
          <a:xfrm>
            <a:off x="1535925" y="1500270"/>
            <a:ext cx="9040633" cy="3683981"/>
          </a:xfrm>
          <a:prstGeom prst="rect">
            <a:avLst/>
          </a:prstGeom>
        </p:spPr>
      </p:pic>
      <p:sp>
        <p:nvSpPr>
          <p:cNvPr id="5" name="Rectangle 4"/>
          <p:cNvSpPr/>
          <p:nvPr/>
        </p:nvSpPr>
        <p:spPr>
          <a:xfrm>
            <a:off x="2732552" y="5670443"/>
            <a:ext cx="2004075" cy="369332"/>
          </a:xfrm>
          <a:prstGeom prst="rect">
            <a:avLst/>
          </a:prstGeom>
        </p:spPr>
        <p:txBody>
          <a:bodyPr wrap="none">
            <a:spAutoFit/>
          </a:bodyPr>
          <a:lstStyle/>
          <a:p>
            <a:r>
              <a:rPr lang="en-GB" b="1" dirty="0"/>
              <a:t>Zamira </a:t>
            </a:r>
            <a:r>
              <a:rPr lang="en-GB" b="1" dirty="0" err="1"/>
              <a:t>Hajiyeva</a:t>
            </a:r>
            <a:endParaRPr lang="en-GB" b="1" dirty="0"/>
          </a:p>
        </p:txBody>
      </p:sp>
      <p:sp>
        <p:nvSpPr>
          <p:cNvPr id="6" name="Rectangle 5"/>
          <p:cNvSpPr/>
          <p:nvPr/>
        </p:nvSpPr>
        <p:spPr>
          <a:xfrm>
            <a:off x="7511032" y="5670443"/>
            <a:ext cx="2058577" cy="369332"/>
          </a:xfrm>
          <a:prstGeom prst="rect">
            <a:avLst/>
          </a:prstGeom>
        </p:spPr>
        <p:txBody>
          <a:bodyPr wrap="none">
            <a:spAutoFit/>
          </a:bodyPr>
          <a:lstStyle/>
          <a:p>
            <a:r>
              <a:rPr lang="en-GB" b="1" dirty="0"/>
              <a:t>Jahangir </a:t>
            </a:r>
            <a:r>
              <a:rPr lang="en-GB" b="1" dirty="0" err="1"/>
              <a:t>Hajiyev</a:t>
            </a:r>
            <a:endParaRPr lang="en-GB" b="1" dirty="0"/>
          </a:p>
        </p:txBody>
      </p:sp>
    </p:spTree>
    <p:extLst>
      <p:ext uri="{BB962C8B-B14F-4D97-AF65-F5344CB8AC3E}">
        <p14:creationId xmlns:p14="http://schemas.microsoft.com/office/powerpoint/2010/main" val="37740080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3238" y="932757"/>
            <a:ext cx="11958762" cy="5078313"/>
          </a:xfrm>
          <a:prstGeom prst="rect">
            <a:avLst/>
          </a:prstGeom>
        </p:spPr>
        <p:txBody>
          <a:bodyPr wrap="square">
            <a:spAutoFit/>
          </a:bodyPr>
          <a:lstStyle/>
          <a:p>
            <a:r>
              <a:rPr lang="en-GB" b="1" dirty="0"/>
              <a:t>The Case</a:t>
            </a:r>
          </a:p>
          <a:p>
            <a:endParaRPr lang="en-GB" dirty="0"/>
          </a:p>
          <a:p>
            <a:pPr marL="285750" indent="-285750">
              <a:buFont typeface="Arial" panose="020B0604020202020204" pitchFamily="34" charset="0"/>
              <a:buChar char="•"/>
            </a:pPr>
            <a:r>
              <a:rPr lang="en-GB" dirty="0"/>
              <a:t>28 February 2018 first UWOs obtained against Jahangir </a:t>
            </a:r>
            <a:r>
              <a:rPr lang="en-GB" dirty="0" err="1"/>
              <a:t>Hajiyev</a:t>
            </a:r>
            <a:r>
              <a:rPr lang="en-GB" dirty="0"/>
              <a:t> (Jahangir) and Azerbaijani banker and his wife Zamira </a:t>
            </a:r>
            <a:r>
              <a:rPr lang="en-GB" dirty="0" err="1"/>
              <a:t>Hajiyeva</a:t>
            </a:r>
            <a:r>
              <a:rPr lang="en-GB" dirty="0"/>
              <a:t> (Zamira) relating to two properties;</a:t>
            </a:r>
          </a:p>
          <a:p>
            <a:r>
              <a:rPr lang="en-GB" dirty="0"/>
              <a:t>	</a:t>
            </a:r>
            <a:r>
              <a:rPr lang="en-GB" dirty="0" smtClean="0"/>
              <a:t>A </a:t>
            </a:r>
            <a:r>
              <a:rPr lang="en-GB" dirty="0"/>
              <a:t>residential property in Knightsbridge which was purchased in 2009 for £11.5M by BVI registered </a:t>
            </a:r>
            <a:r>
              <a:rPr lang="en-GB" dirty="0" smtClean="0"/>
              <a:t>	company</a:t>
            </a:r>
            <a:r>
              <a:rPr lang="en-GB" dirty="0"/>
              <a:t>;</a:t>
            </a:r>
          </a:p>
          <a:p>
            <a:r>
              <a:rPr lang="en-GB" dirty="0" smtClean="0"/>
              <a:t>	Mill </a:t>
            </a:r>
            <a:r>
              <a:rPr lang="en-GB" dirty="0"/>
              <a:t>Ride Golf Club, Ascot, Berkshire, which was bought by a Guernsey based finance company in </a:t>
            </a:r>
            <a:r>
              <a:rPr lang="en-GB" dirty="0" smtClean="0"/>
              <a:t>	2013</a:t>
            </a:r>
            <a:r>
              <a:rPr lang="en-GB" dirty="0"/>
              <a:t>;</a:t>
            </a:r>
          </a:p>
          <a:p>
            <a:pPr marL="285750" indent="-285750">
              <a:buFont typeface="Arial" panose="020B0604020202020204" pitchFamily="34" charset="0"/>
              <a:buChar char="•"/>
            </a:pPr>
            <a:r>
              <a:rPr lang="en-GB" dirty="0"/>
              <a:t>Current estimated value of the property is £22M;</a:t>
            </a:r>
          </a:p>
          <a:p>
            <a:pPr marL="285750" indent="-285750">
              <a:buFont typeface="Arial" panose="020B0604020202020204" pitchFamily="34" charset="0"/>
              <a:buChar char="•"/>
            </a:pPr>
            <a:r>
              <a:rPr lang="en-GB" dirty="0"/>
              <a:t>Interim freezing orders were also obtained.</a:t>
            </a:r>
          </a:p>
          <a:p>
            <a:pPr marL="285750" indent="-285750">
              <a:buFont typeface="Arial" panose="020B0604020202020204" pitchFamily="34" charset="0"/>
              <a:buChar char="•"/>
            </a:pPr>
            <a:r>
              <a:rPr lang="en-GB" dirty="0"/>
              <a:t>July 2018 the case came back to court and Zamira argued that the properties and the wealth used to obtain them were in proportion to her husbands earnings and investments from being a “fat cat banker”;</a:t>
            </a:r>
          </a:p>
          <a:p>
            <a:pPr marL="285750" indent="-285750">
              <a:buFont typeface="Arial" panose="020B0604020202020204" pitchFamily="34" charset="0"/>
              <a:buChar char="•"/>
            </a:pPr>
            <a:r>
              <a:rPr lang="en-GB" dirty="0"/>
              <a:t>Jahangir is currently serving a 15 year prison sentence imposed in 2016 for fraud. He was the chairman of Azerbaijan’s biggest bank. The state had a controlling interest in the bank;</a:t>
            </a:r>
          </a:p>
          <a:p>
            <a:pPr marL="285750" indent="-285750">
              <a:buFont typeface="Arial" panose="020B0604020202020204" pitchFamily="34" charset="0"/>
              <a:buChar char="•"/>
            </a:pPr>
            <a:r>
              <a:rPr lang="en-GB" dirty="0"/>
              <a:t>The court was informed that Zamira had spent over £16M at Harrods over the past decade;</a:t>
            </a:r>
          </a:p>
          <a:p>
            <a:pPr marL="285750" indent="-285750">
              <a:buFont typeface="Arial" panose="020B0604020202020204" pitchFamily="34" charset="0"/>
              <a:buChar char="•"/>
            </a:pPr>
            <a:r>
              <a:rPr lang="en-GB" dirty="0"/>
              <a:t>3 October 2018 the High Court dismissed her challenge and she will now be compelled to reveal the source of the wealth or risk losing the properties as part of a civil recovery order claim.</a:t>
            </a:r>
          </a:p>
        </p:txBody>
      </p:sp>
    </p:spTree>
    <p:extLst>
      <p:ext uri="{BB962C8B-B14F-4D97-AF65-F5344CB8AC3E}">
        <p14:creationId xmlns:p14="http://schemas.microsoft.com/office/powerpoint/2010/main" val="1385842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3" end="3"/>
                                            </p:txEl>
                                          </p:spTgt>
                                        </p:tgtEl>
                                        <p:attrNameLst>
                                          <p:attrName>style.visibility</p:attrName>
                                        </p:attrNameLst>
                                      </p:cBhvr>
                                      <p:to>
                                        <p:strVal val="visible"/>
                                      </p:to>
                                    </p:set>
                                    <p:animEffect transition="in" filter="fade">
                                      <p:cBhvr>
                                        <p:cTn id="10" dur="500"/>
                                        <p:tgtEl>
                                          <p:spTgt spid="2">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Effect transition="in" filter="fade">
                                      <p:cBhvr>
                                        <p:cTn id="13" dur="500"/>
                                        <p:tgtEl>
                                          <p:spTgt spid="2">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5" end="5"/>
                                            </p:txEl>
                                          </p:spTgt>
                                        </p:tgtEl>
                                        <p:attrNameLst>
                                          <p:attrName>style.visibility</p:attrName>
                                        </p:attrNameLst>
                                      </p:cBhvr>
                                      <p:to>
                                        <p:strVal val="visible"/>
                                      </p:to>
                                    </p:set>
                                    <p:animEffect transition="in" filter="fade">
                                      <p:cBhvr>
                                        <p:cTn id="16" dur="500"/>
                                        <p:tgtEl>
                                          <p:spTgt spid="2">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animEffect transition="in" filter="fade">
                                      <p:cBhvr>
                                        <p:cTn id="19" dur="500"/>
                                        <p:tgtEl>
                                          <p:spTgt spid="2">
                                            <p:txEl>
                                              <p:pRg st="6" end="6"/>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xEl>
                                              <p:pRg st="7" end="7"/>
                                            </p:txEl>
                                          </p:spTgt>
                                        </p:tgtEl>
                                        <p:attrNameLst>
                                          <p:attrName>style.visibility</p:attrName>
                                        </p:attrNameLst>
                                      </p:cBhvr>
                                      <p:to>
                                        <p:strVal val="visible"/>
                                      </p:to>
                                    </p:set>
                                    <p:animEffect transition="in" filter="fade">
                                      <p:cBhvr>
                                        <p:cTn id="24" dur="500"/>
                                        <p:tgtEl>
                                          <p:spTgt spid="2">
                                            <p:txEl>
                                              <p:pRg st="7" end="7"/>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animEffect transition="in" filter="fade">
                                      <p:cBhvr>
                                        <p:cTn id="27" dur="500"/>
                                        <p:tgtEl>
                                          <p:spTgt spid="2">
                                            <p:txEl>
                                              <p:pRg st="8" end="8"/>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2">
                                            <p:txEl>
                                              <p:pRg st="9" end="9"/>
                                            </p:txEl>
                                          </p:spTgt>
                                        </p:tgtEl>
                                        <p:attrNameLst>
                                          <p:attrName>style.visibility</p:attrName>
                                        </p:attrNameLst>
                                      </p:cBhvr>
                                      <p:to>
                                        <p:strVal val="visible"/>
                                      </p:to>
                                    </p:set>
                                    <p:animEffect transition="in" filter="fade">
                                      <p:cBhvr>
                                        <p:cTn id="30" dur="500"/>
                                        <p:tgtEl>
                                          <p:spTgt spid="2">
                                            <p:txEl>
                                              <p:pRg st="9" end="9"/>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2">
                                            <p:txEl>
                                              <p:pRg st="10" end="10"/>
                                            </p:txEl>
                                          </p:spTgt>
                                        </p:tgtEl>
                                        <p:attrNameLst>
                                          <p:attrName>style.visibility</p:attrName>
                                        </p:attrNameLst>
                                      </p:cBhvr>
                                      <p:to>
                                        <p:strVal val="visible"/>
                                      </p:to>
                                    </p:set>
                                    <p:animEffect transition="in" filter="fade">
                                      <p:cBhvr>
                                        <p:cTn id="33"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3826" y="397597"/>
            <a:ext cx="9841064" cy="2862322"/>
          </a:xfrm>
          <a:prstGeom prst="rect">
            <a:avLst/>
          </a:prstGeom>
        </p:spPr>
        <p:txBody>
          <a:bodyPr wrap="square">
            <a:spAutoFit/>
          </a:bodyPr>
          <a:lstStyle/>
          <a:p>
            <a:r>
              <a:rPr lang="en-GB" b="1" dirty="0"/>
              <a:t>The Case (continued)</a:t>
            </a:r>
          </a:p>
          <a:p>
            <a:endParaRPr lang="en-GB" dirty="0"/>
          </a:p>
          <a:p>
            <a:r>
              <a:rPr lang="en-GB" dirty="0"/>
              <a:t>In November 2018 the NCA seized 49 items of jewellery from Christie’s auction house, worth £400,000;</a:t>
            </a:r>
          </a:p>
          <a:p>
            <a:endParaRPr lang="en-GB" dirty="0"/>
          </a:p>
          <a:p>
            <a:r>
              <a:rPr lang="en-GB" dirty="0"/>
              <a:t>Among the items seized were:</a:t>
            </a:r>
          </a:p>
          <a:p>
            <a:pPr marL="285750" indent="-285750">
              <a:buFont typeface="Arial" panose="020B0604020202020204" pitchFamily="34" charset="0"/>
              <a:buChar char="•"/>
            </a:pPr>
            <a:r>
              <a:rPr lang="en-GB" dirty="0"/>
              <a:t>A Van </a:t>
            </a:r>
            <a:r>
              <a:rPr lang="en-GB" dirty="0" err="1"/>
              <a:t>Cleef</a:t>
            </a:r>
            <a:r>
              <a:rPr lang="en-GB" dirty="0"/>
              <a:t> &amp; </a:t>
            </a:r>
            <a:r>
              <a:rPr lang="en-GB" dirty="0" err="1"/>
              <a:t>Arpels</a:t>
            </a:r>
            <a:r>
              <a:rPr lang="en-GB" dirty="0"/>
              <a:t> pearl necklace which was valued at £20,000 despite having originally been purchased her husband in San Moritz in 2008 for £280,000; and </a:t>
            </a:r>
            <a:endParaRPr lang="en-GB" dirty="0" smtClean="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A </a:t>
            </a:r>
            <a:r>
              <a:rPr lang="en-GB" dirty="0" err="1"/>
              <a:t>Boucheron</a:t>
            </a:r>
            <a:r>
              <a:rPr lang="en-GB" dirty="0"/>
              <a:t> sapphire and ruby necklace valued at up to £120,000.</a:t>
            </a:r>
          </a:p>
        </p:txBody>
      </p:sp>
      <p:pic>
        <p:nvPicPr>
          <p:cNvPr id="3" name="Picture 2"/>
          <p:cNvPicPr>
            <a:picLocks noChangeAspect="1"/>
          </p:cNvPicPr>
          <p:nvPr/>
        </p:nvPicPr>
        <p:blipFill>
          <a:blip r:embed="rId2"/>
          <a:stretch>
            <a:fillRect/>
          </a:stretch>
        </p:blipFill>
        <p:spPr>
          <a:xfrm>
            <a:off x="1387041" y="3396035"/>
            <a:ext cx="4535817" cy="2292295"/>
          </a:xfrm>
          <a:prstGeom prst="rect">
            <a:avLst/>
          </a:prstGeom>
        </p:spPr>
      </p:pic>
    </p:spTree>
    <p:extLst>
      <p:ext uri="{BB962C8B-B14F-4D97-AF65-F5344CB8AC3E}">
        <p14:creationId xmlns:p14="http://schemas.microsoft.com/office/powerpoint/2010/main" val="1097003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4" end="4"/>
                                            </p:txEl>
                                          </p:spTgt>
                                        </p:tgtEl>
                                        <p:attrNameLst>
                                          <p:attrName>style.visibility</p:attrName>
                                        </p:attrNameLst>
                                      </p:cBhvr>
                                      <p:to>
                                        <p:strVal val="visible"/>
                                      </p:to>
                                    </p:set>
                                    <p:animEffect transition="in" filter="fade">
                                      <p:cBhvr>
                                        <p:cTn id="10" dur="500"/>
                                        <p:tgtEl>
                                          <p:spTgt spid="2">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animEffect transition="in" filter="fade">
                                      <p:cBhvr>
                                        <p:cTn id="13" dur="500"/>
                                        <p:tgtEl>
                                          <p:spTgt spid="2">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7" end="7"/>
                                            </p:txEl>
                                          </p:spTgt>
                                        </p:tgtEl>
                                        <p:attrNameLst>
                                          <p:attrName>style.visibility</p:attrName>
                                        </p:attrNameLst>
                                      </p:cBhvr>
                                      <p:to>
                                        <p:strVal val="visible"/>
                                      </p:to>
                                    </p:set>
                                    <p:animEffect transition="in" filter="fade">
                                      <p:cBhvr>
                                        <p:cTn id="16" dur="500"/>
                                        <p:tgtEl>
                                          <p:spTgt spid="2">
                                            <p:txEl>
                                              <p:pRg st="7" end="7"/>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205" y="412962"/>
            <a:ext cx="9404723" cy="1400530"/>
          </a:xfrm>
        </p:spPr>
        <p:txBody>
          <a:bodyPr/>
          <a:lstStyle/>
          <a:p>
            <a:r>
              <a:rPr lang="en-GB" dirty="0"/>
              <a:t>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2209" y="464646"/>
            <a:ext cx="8062622" cy="3367884"/>
          </a:xfrm>
          <a:prstGeom prst="rect">
            <a:avLst/>
          </a:prstGeom>
        </p:spPr>
      </p:pic>
      <p:sp>
        <p:nvSpPr>
          <p:cNvPr id="3" name="Rectangle 2"/>
          <p:cNvSpPr/>
          <p:nvPr/>
        </p:nvSpPr>
        <p:spPr>
          <a:xfrm>
            <a:off x="1131736" y="4311105"/>
            <a:ext cx="6096000" cy="2031325"/>
          </a:xfrm>
          <a:prstGeom prst="rect">
            <a:avLst/>
          </a:prstGeom>
        </p:spPr>
        <p:txBody>
          <a:bodyPr>
            <a:spAutoFit/>
          </a:bodyPr>
          <a:lstStyle/>
          <a:p>
            <a:r>
              <a:rPr lang="en-GB" b="1" dirty="0"/>
              <a:t>Alex Ferguson</a:t>
            </a:r>
          </a:p>
          <a:p>
            <a:endParaRPr lang="en-GB" dirty="0"/>
          </a:p>
          <a:p>
            <a:r>
              <a:rPr lang="en-GB" dirty="0" smtClean="0">
                <a:hlinkClick r:id="rId3"/>
              </a:rPr>
              <a:t>Alex.ferguson@gba.gov.gg</a:t>
            </a:r>
            <a:endParaRPr lang="en-GB" dirty="0" smtClean="0"/>
          </a:p>
          <a:p>
            <a:endParaRPr lang="en-GB" dirty="0"/>
          </a:p>
          <a:p>
            <a:r>
              <a:rPr lang="en-GB" dirty="0" smtClean="0">
                <a:hlinkClick r:id="rId4"/>
              </a:rPr>
              <a:t>af1973@Hotmail.co.uk</a:t>
            </a:r>
            <a:endParaRPr lang="en-GB" dirty="0" smtClean="0"/>
          </a:p>
          <a:p>
            <a:endParaRPr lang="en-GB" dirty="0"/>
          </a:p>
          <a:p>
            <a:r>
              <a:rPr lang="en-GB" b="1" dirty="0" smtClean="0"/>
              <a:t>+447901215333</a:t>
            </a:r>
            <a:endParaRPr lang="en-GB" b="1" dirty="0"/>
          </a:p>
        </p:txBody>
      </p:sp>
    </p:spTree>
    <p:extLst>
      <p:ext uri="{BB962C8B-B14F-4D97-AF65-F5344CB8AC3E}">
        <p14:creationId xmlns:p14="http://schemas.microsoft.com/office/powerpoint/2010/main" val="20462346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Objectives </a:t>
            </a:r>
          </a:p>
        </p:txBody>
      </p:sp>
      <p:sp>
        <p:nvSpPr>
          <p:cNvPr id="3" name="Content Placeholder 2"/>
          <p:cNvSpPr>
            <a:spLocks noGrp="1"/>
          </p:cNvSpPr>
          <p:nvPr>
            <p:ph idx="1"/>
          </p:nvPr>
        </p:nvSpPr>
        <p:spPr>
          <a:xfrm>
            <a:off x="1104293" y="1496326"/>
            <a:ext cx="8946541" cy="4195481"/>
          </a:xfrm>
        </p:spPr>
        <p:txBody>
          <a:bodyPr>
            <a:normAutofit/>
          </a:bodyPr>
          <a:lstStyle/>
          <a:p>
            <a:r>
              <a:rPr lang="en-GB" dirty="0"/>
              <a:t>What is Civil Recovery?</a:t>
            </a:r>
          </a:p>
          <a:p>
            <a:endParaRPr lang="en-GB" dirty="0"/>
          </a:p>
          <a:p>
            <a:r>
              <a:rPr lang="en-GB" dirty="0"/>
              <a:t>What is a civil recovery investigation?</a:t>
            </a:r>
          </a:p>
          <a:p>
            <a:endParaRPr lang="en-GB" dirty="0"/>
          </a:p>
          <a:p>
            <a:r>
              <a:rPr lang="en-GB" dirty="0" smtClean="0"/>
              <a:t>Case Study;</a:t>
            </a:r>
          </a:p>
          <a:p>
            <a:endParaRPr lang="en-GB" dirty="0"/>
          </a:p>
          <a:p>
            <a:r>
              <a:rPr lang="en-GB" dirty="0" smtClean="0"/>
              <a:t>Illicit Enrichment/Unexplained Wealth;</a:t>
            </a:r>
          </a:p>
          <a:p>
            <a:endParaRPr lang="en-GB" dirty="0"/>
          </a:p>
          <a:p>
            <a:r>
              <a:rPr lang="en-GB" dirty="0" smtClean="0"/>
              <a:t>Case Study.</a:t>
            </a:r>
            <a:endParaRPr lang="en-GB" dirty="0"/>
          </a:p>
          <a:p>
            <a:endParaRPr lang="en-GB" dirty="0"/>
          </a:p>
          <a:p>
            <a:endParaRPr lang="en-GB" dirty="0"/>
          </a:p>
        </p:txBody>
      </p:sp>
    </p:spTree>
    <p:extLst>
      <p:ext uri="{BB962C8B-B14F-4D97-AF65-F5344CB8AC3E}">
        <p14:creationId xmlns:p14="http://schemas.microsoft.com/office/powerpoint/2010/main" val="1190980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fade">
                                      <p:cBhvr>
                                        <p:cTn id="18" dur="500"/>
                                        <p:tgtEl>
                                          <p:spTgt spid="3">
                                            <p:txEl>
                                              <p:pRg st="6" end="6"/>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animEffect transition="in" filter="fade">
                                      <p:cBhvr>
                                        <p:cTn id="21"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10517520" cy="899004"/>
          </a:xfrm>
        </p:spPr>
        <p:txBody>
          <a:bodyPr/>
          <a:lstStyle/>
          <a:p>
            <a:r>
              <a:rPr lang="en-GB" dirty="0"/>
              <a:t>What is civil recovery? </a:t>
            </a:r>
          </a:p>
        </p:txBody>
      </p:sp>
      <p:sp>
        <p:nvSpPr>
          <p:cNvPr id="3" name="Content Placeholder 2"/>
          <p:cNvSpPr>
            <a:spLocks noGrp="1"/>
          </p:cNvSpPr>
          <p:nvPr>
            <p:ph idx="1"/>
          </p:nvPr>
        </p:nvSpPr>
        <p:spPr>
          <a:xfrm>
            <a:off x="459256" y="1496327"/>
            <a:ext cx="11316626" cy="4195481"/>
          </a:xfrm>
        </p:spPr>
        <p:txBody>
          <a:bodyPr/>
          <a:lstStyle/>
          <a:p>
            <a:r>
              <a:rPr lang="en-GB" dirty="0"/>
              <a:t>Civil recovery powers can make an important contribution to the reduction in crime where</a:t>
            </a:r>
            <a:r>
              <a:rPr lang="en-GB" dirty="0" smtClean="0"/>
              <a:t>:</a:t>
            </a:r>
          </a:p>
          <a:p>
            <a:pPr marL="0" indent="0">
              <a:buNone/>
            </a:pPr>
            <a:endParaRPr lang="en-GB" dirty="0"/>
          </a:p>
          <a:p>
            <a:pPr lvl="1"/>
            <a:r>
              <a:rPr lang="en-GB" dirty="0"/>
              <a:t>It is not feasible to secure a conviction;</a:t>
            </a:r>
          </a:p>
          <a:p>
            <a:pPr lvl="1"/>
            <a:r>
              <a:rPr lang="en-GB" dirty="0"/>
              <a:t>A conviction is obtained but a confiscation order is not made;</a:t>
            </a:r>
          </a:p>
          <a:p>
            <a:pPr lvl="1"/>
            <a:r>
              <a:rPr lang="en-GB" dirty="0"/>
              <a:t>The suspect or defendant has died before conviction;</a:t>
            </a:r>
          </a:p>
          <a:p>
            <a:pPr lvl="1"/>
            <a:r>
              <a:rPr lang="en-GB" dirty="0"/>
              <a:t>A defendant is acquitted;</a:t>
            </a:r>
          </a:p>
          <a:p>
            <a:pPr lvl="1"/>
            <a:r>
              <a:rPr lang="en-GB" dirty="0"/>
              <a:t>The relevant authority takes the view that there is insufficient evidence to prosecute;</a:t>
            </a:r>
          </a:p>
          <a:p>
            <a:pPr lvl="1"/>
            <a:endParaRPr lang="en-GB" dirty="0"/>
          </a:p>
          <a:p>
            <a:r>
              <a:rPr lang="en-GB" dirty="0"/>
              <a:t>The above is not an exhaustive list</a:t>
            </a:r>
          </a:p>
        </p:txBody>
      </p:sp>
    </p:spTree>
    <p:extLst>
      <p:ext uri="{BB962C8B-B14F-4D97-AF65-F5344CB8AC3E}">
        <p14:creationId xmlns:p14="http://schemas.microsoft.com/office/powerpoint/2010/main" val="429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500"/>
                                        <p:tgtEl>
                                          <p:spTgt spid="3">
                                            <p:txEl>
                                              <p:pRg st="6" end="6"/>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8" end="8"/>
                                            </p:txEl>
                                          </p:spTgt>
                                        </p:tgtEl>
                                        <p:attrNameLst>
                                          <p:attrName>style.visibility</p:attrName>
                                        </p:attrNameLst>
                                      </p:cBhvr>
                                      <p:to>
                                        <p:strVal val="visible"/>
                                      </p:to>
                                    </p:set>
                                    <p:animEffect transition="in" filter="fade">
                                      <p:cBhvr>
                                        <p:cTn id="26"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Why civil recovery over post conviction confiscation?</a:t>
            </a:r>
          </a:p>
        </p:txBody>
      </p:sp>
      <p:sp>
        <p:nvSpPr>
          <p:cNvPr id="3" name="Content Placeholder 2"/>
          <p:cNvSpPr>
            <a:spLocks noGrp="1"/>
          </p:cNvSpPr>
          <p:nvPr>
            <p:ph idx="1"/>
          </p:nvPr>
        </p:nvSpPr>
        <p:spPr>
          <a:xfrm>
            <a:off x="683948" y="1981356"/>
            <a:ext cx="8946541" cy="4195481"/>
          </a:xfrm>
        </p:spPr>
        <p:txBody>
          <a:bodyPr/>
          <a:lstStyle/>
          <a:p>
            <a:r>
              <a:rPr lang="en-GB" dirty="0"/>
              <a:t>The UK in particular (but is not alone) has an organised crime problem which is growing ever sophisticated;</a:t>
            </a:r>
          </a:p>
          <a:p>
            <a:r>
              <a:rPr lang="en-GB" dirty="0"/>
              <a:t>4,542 organised crime gangs were mapped in the UK in </a:t>
            </a:r>
            <a:r>
              <a:rPr lang="en-GB" dirty="0" smtClean="0"/>
              <a:t>2018;</a:t>
            </a:r>
            <a:endParaRPr lang="en-GB" dirty="0"/>
          </a:p>
          <a:p>
            <a:r>
              <a:rPr lang="en-GB" dirty="0"/>
              <a:t>It is becoming harder and harder to convict criminals;</a:t>
            </a:r>
          </a:p>
          <a:p>
            <a:r>
              <a:rPr lang="en-GB" dirty="0"/>
              <a:t>Post conviction confiscation is not working;</a:t>
            </a:r>
          </a:p>
          <a:p>
            <a:r>
              <a:rPr lang="en-GB" dirty="0"/>
              <a:t>It can be more effective to target assets over individuals;</a:t>
            </a:r>
          </a:p>
          <a:p>
            <a:r>
              <a:rPr lang="en-GB" dirty="0"/>
              <a:t>Non conviction based forfeiture is emphasised in the 2018 Serious and Organised Crime Strategy.</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1042716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935" y="397059"/>
            <a:ext cx="11241089" cy="843345"/>
          </a:xfrm>
        </p:spPr>
        <p:txBody>
          <a:bodyPr/>
          <a:lstStyle/>
          <a:p>
            <a:r>
              <a:rPr lang="en-GB" dirty="0"/>
              <a:t>Civil Recovery investigation</a:t>
            </a:r>
          </a:p>
        </p:txBody>
      </p:sp>
      <p:sp>
        <p:nvSpPr>
          <p:cNvPr id="3" name="Content Placeholder 2"/>
          <p:cNvSpPr>
            <a:spLocks noGrp="1"/>
          </p:cNvSpPr>
          <p:nvPr>
            <p:ph idx="1"/>
          </p:nvPr>
        </p:nvSpPr>
        <p:spPr>
          <a:xfrm>
            <a:off x="125302" y="1456570"/>
            <a:ext cx="11889119" cy="5158915"/>
          </a:xfrm>
        </p:spPr>
        <p:txBody>
          <a:bodyPr/>
          <a:lstStyle/>
          <a:p>
            <a:r>
              <a:rPr lang="en-GB" dirty="0"/>
              <a:t>An investigation into whether identified property is recoverable property, i.e. it has been obtained through unlawful conduct;</a:t>
            </a:r>
          </a:p>
          <a:p>
            <a:r>
              <a:rPr lang="en-GB" dirty="0"/>
              <a:t>The focus changes from the person to the property;</a:t>
            </a:r>
          </a:p>
          <a:p>
            <a:r>
              <a:rPr lang="en-GB" dirty="0"/>
              <a:t>Unlawful conduct is often defined as any conduct occurring in a jurisdiction that is unlawful under the criminal law, or any conduct occurring outside the jurisdiction which had it occurred in the jurisdiction would be unlawful under the criminal law;</a:t>
            </a:r>
          </a:p>
          <a:p>
            <a:r>
              <a:rPr lang="en-GB" dirty="0"/>
              <a:t>Property freezing orders can be obtained whilst the investigation is ongoing on the basis that there is a good arguable case that the property is recoverable;</a:t>
            </a:r>
          </a:p>
          <a:p>
            <a:r>
              <a:rPr lang="en-GB" dirty="0"/>
              <a:t>No allegation of a specific criminal offence is required, a description of a particular kind or kinds of unlawful conduct through which the property is obtained will suffice;</a:t>
            </a:r>
          </a:p>
          <a:p>
            <a:r>
              <a:rPr lang="en-GB" dirty="0"/>
              <a:t>Terminology is different from a criminal case. In a civil case the claimant brings the action and the respondent would be the person arguing the property does not come from unlawful conduct;</a:t>
            </a:r>
          </a:p>
          <a:p>
            <a:r>
              <a:rPr lang="en-GB" dirty="0"/>
              <a:t>On the making of a recovery order the property will then transfer to the state to be realised.</a:t>
            </a:r>
          </a:p>
          <a:p>
            <a:endParaRPr lang="en-GB" dirty="0"/>
          </a:p>
        </p:txBody>
      </p:sp>
    </p:spTree>
    <p:extLst>
      <p:ext uri="{BB962C8B-B14F-4D97-AF65-F5344CB8AC3E}">
        <p14:creationId xmlns:p14="http://schemas.microsoft.com/office/powerpoint/2010/main" val="411502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A69F9-A4EB-45FE-976E-5028307CFF7D}"/>
              </a:ext>
            </a:extLst>
          </p:cNvPr>
          <p:cNvSpPr>
            <a:spLocks noGrp="1"/>
          </p:cNvSpPr>
          <p:nvPr>
            <p:ph type="title"/>
          </p:nvPr>
        </p:nvSpPr>
        <p:spPr>
          <a:xfrm>
            <a:off x="160036" y="412962"/>
            <a:ext cx="9404723" cy="740815"/>
          </a:xfrm>
        </p:spPr>
        <p:txBody>
          <a:bodyPr/>
          <a:lstStyle/>
          <a:p>
            <a:r>
              <a:rPr lang="en-GB" dirty="0"/>
              <a:t>Civil Standard of Proof</a:t>
            </a:r>
          </a:p>
        </p:txBody>
      </p:sp>
      <p:sp>
        <p:nvSpPr>
          <p:cNvPr id="3" name="Content Placeholder 2">
            <a:extLst>
              <a:ext uri="{FF2B5EF4-FFF2-40B4-BE49-F238E27FC236}">
                <a16:creationId xmlns:a16="http://schemas.microsoft.com/office/drawing/2014/main" id="{CCF2A02F-A583-4F33-913E-41A55060E6CA}"/>
              </a:ext>
            </a:extLst>
          </p:cNvPr>
          <p:cNvSpPr>
            <a:spLocks noGrp="1"/>
          </p:cNvSpPr>
          <p:nvPr>
            <p:ph idx="1"/>
          </p:nvPr>
        </p:nvSpPr>
        <p:spPr>
          <a:xfrm>
            <a:off x="160036" y="1523529"/>
            <a:ext cx="11890793" cy="4195481"/>
          </a:xfrm>
        </p:spPr>
        <p:txBody>
          <a:bodyPr/>
          <a:lstStyle/>
          <a:p>
            <a:pPr marL="0" indent="0">
              <a:buNone/>
            </a:pPr>
            <a:r>
              <a:rPr lang="en-GB" dirty="0"/>
              <a:t>In a civil recovery case the civil standard of proof – “on the balance of probabilities applies”</a:t>
            </a:r>
          </a:p>
          <a:p>
            <a:pPr marL="0" indent="0">
              <a:buNone/>
            </a:pPr>
            <a:endParaRPr lang="en-GB" dirty="0"/>
          </a:p>
          <a:p>
            <a:pPr marL="0" indent="0">
              <a:buNone/>
            </a:pPr>
            <a:r>
              <a:rPr lang="en-GB" dirty="0"/>
              <a:t>This was considered by Griffiths Williams J in </a:t>
            </a:r>
            <a:r>
              <a:rPr lang="en-GB" b="1" i="1" dirty="0"/>
              <a:t>SOCA v Gale and others </a:t>
            </a:r>
            <a:r>
              <a:rPr lang="en-GB" b="1" dirty="0"/>
              <a:t>[2010] EWCA </a:t>
            </a:r>
            <a:r>
              <a:rPr lang="en-GB" b="1" dirty="0" err="1"/>
              <a:t>Civ</a:t>
            </a:r>
            <a:r>
              <a:rPr lang="en-GB" b="1" dirty="0"/>
              <a:t> 759:</a:t>
            </a:r>
          </a:p>
          <a:p>
            <a:pPr marL="0" indent="0">
              <a:buNone/>
            </a:pPr>
            <a:endParaRPr lang="en-GB" b="1" dirty="0"/>
          </a:p>
          <a:p>
            <a:pPr marL="0" indent="0">
              <a:buNone/>
            </a:pPr>
            <a:r>
              <a:rPr lang="en-GB" i="1" dirty="0"/>
              <a:t>The burden of proof is on the claimant and the standard of proof they must satisfy is the balance of probabilities. While the claimant alleged serious criminal conduct, the criminal standard of proof does not apply, although cogent evidence is generally required to satisfy a civil tribunal that a person has been fraudulent or behaved in some other reprehensible manner. But the question is always whether the tribunal thinks it more probable than not.</a:t>
            </a:r>
          </a:p>
        </p:txBody>
      </p:sp>
    </p:spTree>
    <p:extLst>
      <p:ext uri="{BB962C8B-B14F-4D97-AF65-F5344CB8AC3E}">
        <p14:creationId xmlns:p14="http://schemas.microsoft.com/office/powerpoint/2010/main" val="2303423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910A3-00F1-4D88-809E-A46AD8724FC6}"/>
              </a:ext>
            </a:extLst>
          </p:cNvPr>
          <p:cNvSpPr>
            <a:spLocks noGrp="1"/>
          </p:cNvSpPr>
          <p:nvPr>
            <p:ph type="title"/>
          </p:nvPr>
        </p:nvSpPr>
        <p:spPr>
          <a:xfrm>
            <a:off x="96253" y="173256"/>
            <a:ext cx="10433785" cy="933650"/>
          </a:xfrm>
        </p:spPr>
        <p:txBody>
          <a:bodyPr/>
          <a:lstStyle/>
          <a:p>
            <a:r>
              <a:rPr lang="en-GB" dirty="0"/>
              <a:t>Evidence Used in Civil Recovery Cases</a:t>
            </a:r>
          </a:p>
        </p:txBody>
      </p:sp>
      <p:sp>
        <p:nvSpPr>
          <p:cNvPr id="3" name="Content Placeholder 2">
            <a:extLst>
              <a:ext uri="{FF2B5EF4-FFF2-40B4-BE49-F238E27FC236}">
                <a16:creationId xmlns:a16="http://schemas.microsoft.com/office/drawing/2014/main" id="{1D6A762A-61FF-4EBC-9875-AAB97F3B3652}"/>
              </a:ext>
            </a:extLst>
          </p:cNvPr>
          <p:cNvSpPr>
            <a:spLocks noGrp="1"/>
          </p:cNvSpPr>
          <p:nvPr>
            <p:ph idx="1"/>
          </p:nvPr>
        </p:nvSpPr>
        <p:spPr>
          <a:xfrm>
            <a:off x="198538" y="1331259"/>
            <a:ext cx="8946541" cy="4195481"/>
          </a:xfrm>
        </p:spPr>
        <p:txBody>
          <a:bodyPr/>
          <a:lstStyle/>
          <a:p>
            <a:r>
              <a:rPr lang="en-GB" dirty="0"/>
              <a:t>Previous convictions;</a:t>
            </a:r>
          </a:p>
          <a:p>
            <a:endParaRPr lang="en-GB" dirty="0"/>
          </a:p>
          <a:p>
            <a:r>
              <a:rPr lang="en-GB" dirty="0"/>
              <a:t>Evidence from failed prosecutions/investigations;</a:t>
            </a:r>
          </a:p>
          <a:p>
            <a:endParaRPr lang="en-GB" dirty="0"/>
          </a:p>
          <a:p>
            <a:r>
              <a:rPr lang="en-GB" dirty="0"/>
              <a:t>Intelligence;</a:t>
            </a:r>
          </a:p>
          <a:p>
            <a:endParaRPr lang="en-GB" dirty="0"/>
          </a:p>
          <a:p>
            <a:r>
              <a:rPr lang="en-GB" dirty="0"/>
              <a:t>Criminal Associations;</a:t>
            </a:r>
          </a:p>
          <a:p>
            <a:endParaRPr lang="en-GB" dirty="0"/>
          </a:p>
          <a:p>
            <a:r>
              <a:rPr lang="en-GB" dirty="0"/>
              <a:t>Hearsay evidence is admissible</a:t>
            </a:r>
          </a:p>
        </p:txBody>
      </p:sp>
    </p:spTree>
    <p:extLst>
      <p:ext uri="{BB962C8B-B14F-4D97-AF65-F5344CB8AC3E}">
        <p14:creationId xmlns:p14="http://schemas.microsoft.com/office/powerpoint/2010/main" val="1465669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204" y="452718"/>
            <a:ext cx="11384212" cy="652513"/>
          </a:xfrm>
        </p:spPr>
        <p:txBody>
          <a:bodyPr/>
          <a:lstStyle/>
          <a:p>
            <a:r>
              <a:rPr lang="en-GB" dirty="0"/>
              <a:t>Cases </a:t>
            </a:r>
          </a:p>
        </p:txBody>
      </p:sp>
      <p:sp>
        <p:nvSpPr>
          <p:cNvPr id="3" name="Content Placeholder 2"/>
          <p:cNvSpPr>
            <a:spLocks noGrp="1"/>
          </p:cNvSpPr>
          <p:nvPr>
            <p:ph idx="1"/>
          </p:nvPr>
        </p:nvSpPr>
        <p:spPr>
          <a:xfrm>
            <a:off x="141204" y="1337301"/>
            <a:ext cx="11889119" cy="5341795"/>
          </a:xfrm>
        </p:spPr>
        <p:txBody>
          <a:bodyPr>
            <a:normAutofit/>
          </a:bodyPr>
          <a:lstStyle/>
          <a:p>
            <a:pPr marL="0" indent="0">
              <a:buNone/>
            </a:pPr>
            <a:r>
              <a:rPr lang="en-GB" dirty="0"/>
              <a:t>On 14</a:t>
            </a:r>
            <a:r>
              <a:rPr lang="en-GB" baseline="30000" dirty="0"/>
              <a:t>th</a:t>
            </a:r>
            <a:r>
              <a:rPr lang="en-GB" dirty="0"/>
              <a:t> August 2019 the National Crime Agency announced that it had obtained account freezing orders in respect of £100 million.</a:t>
            </a:r>
          </a:p>
          <a:p>
            <a:pPr marL="0" indent="0">
              <a:buNone/>
            </a:pPr>
            <a:endParaRPr lang="en-GB" dirty="0"/>
          </a:p>
          <a:p>
            <a:pPr marL="0" indent="0">
              <a:buNone/>
            </a:pPr>
            <a:r>
              <a:rPr lang="en-GB" u="sng" dirty="0"/>
              <a:t>NCA v </a:t>
            </a:r>
            <a:r>
              <a:rPr lang="en-GB" u="sng" dirty="0" err="1"/>
              <a:t>Vlad</a:t>
            </a:r>
            <a:r>
              <a:rPr lang="en-GB" u="sng" dirty="0"/>
              <a:t> Luca</a:t>
            </a:r>
          </a:p>
          <a:p>
            <a:r>
              <a:rPr lang="en-GB" dirty="0"/>
              <a:t>In May 2018 the NCA obtained 3 account freezing orders in respect of a 22 year old student;</a:t>
            </a:r>
          </a:p>
          <a:p>
            <a:endParaRPr lang="en-GB" dirty="0"/>
          </a:p>
          <a:p>
            <a:r>
              <a:rPr lang="en-GB" dirty="0"/>
              <a:t>Luca was the son of the ex Moldovan prime minister who is currently serving a prison sentence for corruption offences;</a:t>
            </a:r>
          </a:p>
          <a:p>
            <a:pPr marL="0" indent="0">
              <a:buNone/>
            </a:pPr>
            <a:endParaRPr lang="en-GB" dirty="0"/>
          </a:p>
          <a:p>
            <a:r>
              <a:rPr lang="en-GB" dirty="0"/>
              <a:t>Luca paid £390,000 up front in rent for a Knightsbridge penthouse;</a:t>
            </a:r>
          </a:p>
          <a:p>
            <a:endParaRPr lang="en-GB"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19800502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814" y="397058"/>
            <a:ext cx="9404723" cy="716124"/>
          </a:xfrm>
        </p:spPr>
        <p:txBody>
          <a:bodyPr/>
          <a:lstStyle/>
          <a:p>
            <a:r>
              <a:rPr lang="en-GB" dirty="0"/>
              <a:t>Cases (continued)</a:t>
            </a:r>
          </a:p>
        </p:txBody>
      </p:sp>
      <p:sp>
        <p:nvSpPr>
          <p:cNvPr id="3" name="Content Placeholder 2"/>
          <p:cNvSpPr>
            <a:spLocks noGrp="1"/>
          </p:cNvSpPr>
          <p:nvPr>
            <p:ph idx="1"/>
          </p:nvPr>
        </p:nvSpPr>
        <p:spPr>
          <a:xfrm>
            <a:off x="204814" y="1424765"/>
            <a:ext cx="11777802" cy="5357698"/>
          </a:xfrm>
        </p:spPr>
        <p:txBody>
          <a:bodyPr>
            <a:normAutofit/>
          </a:bodyPr>
          <a:lstStyle/>
          <a:p>
            <a:r>
              <a:rPr lang="en-GB" dirty="0"/>
              <a:t>Luca led an extravagant lifestyle, spending significant sums of money on luxury goods and services, including a £200,000 Bentley ‘</a:t>
            </a:r>
            <a:r>
              <a:rPr lang="en-GB" dirty="0" err="1"/>
              <a:t>Bentayga</a:t>
            </a:r>
            <a:r>
              <a:rPr lang="en-GB" dirty="0"/>
              <a:t>’ bought from a Mayfair dealership;</a:t>
            </a:r>
          </a:p>
          <a:p>
            <a:pPr marL="0" indent="0">
              <a:buNone/>
            </a:pPr>
            <a:endParaRPr lang="en-GB" dirty="0"/>
          </a:p>
          <a:p>
            <a:r>
              <a:rPr lang="en-GB" dirty="0"/>
              <a:t>Nearly £500,000 was forfeited and costs awarded in the sum of £4,079.</a:t>
            </a:r>
          </a:p>
          <a:p>
            <a:endParaRPr lang="en-GB" dirty="0"/>
          </a:p>
          <a:p>
            <a:r>
              <a:rPr lang="en-US" dirty="0"/>
              <a:t>With no registered income in the UK, HSBC records showed that the Vlad Luca’s accounts and living expenses were funded by large deposits from overseas companies, mainly based in Turkey and the Cayman Islands.  Multiple cash deposits were also identified across the UK branch network, with £98,100 paid in over one three-day period;</a:t>
            </a:r>
          </a:p>
          <a:p>
            <a:endParaRPr lang="en-GB" dirty="0"/>
          </a:p>
          <a:p>
            <a:endParaRPr lang="en-GB" dirty="0"/>
          </a:p>
          <a:p>
            <a:pPr marL="0" indent="0">
              <a:buNone/>
            </a:pPr>
            <a:endParaRPr lang="en-GB" dirty="0"/>
          </a:p>
          <a:p>
            <a:endParaRPr lang="en-GB" dirty="0"/>
          </a:p>
        </p:txBody>
      </p:sp>
    </p:spTree>
    <p:extLst>
      <p:ext uri="{BB962C8B-B14F-4D97-AF65-F5344CB8AC3E}">
        <p14:creationId xmlns:p14="http://schemas.microsoft.com/office/powerpoint/2010/main" val="267746589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775</TotalTime>
  <Words>1682</Words>
  <Application>Microsoft Office PowerPoint</Application>
  <PresentationFormat>Widescreen</PresentationFormat>
  <Paragraphs>165</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Century Gothic</vt:lpstr>
      <vt:lpstr>Wingdings 3</vt:lpstr>
      <vt:lpstr>Ion</vt:lpstr>
      <vt:lpstr>Civil Recovery/Illicit Enrichment</vt:lpstr>
      <vt:lpstr>Objectives </vt:lpstr>
      <vt:lpstr>What is civil recovery? </vt:lpstr>
      <vt:lpstr>Why civil recovery over post conviction confiscation?</vt:lpstr>
      <vt:lpstr>Civil Recovery investigation</vt:lpstr>
      <vt:lpstr>Civil Standard of Proof</vt:lpstr>
      <vt:lpstr>Evidence Used in Civil Recovery Cases</vt:lpstr>
      <vt:lpstr>Cases </vt:lpstr>
      <vt:lpstr>Cases (continued)</vt:lpstr>
      <vt:lpstr>Illicit Enrichment &amp; Unexplained Wealth</vt:lpstr>
      <vt:lpstr>Types of unexplained wealth orders </vt:lpstr>
      <vt:lpstr>PowerPoint Presentation</vt:lpstr>
      <vt:lpstr>PowerPoint Presentation</vt:lpstr>
      <vt:lpstr>PowerPoint Presentation</vt:lpstr>
      <vt:lpstr>PowerPoint Presentation</vt:lpstr>
      <vt:lpstr>PowerPoint Presentation</vt:lpstr>
      <vt:lpstr>PowerPoint Presentation</vt:lpstr>
      <vt:lpstr> </vt:lpstr>
    </vt:vector>
  </TitlesOfParts>
  <Company>States of Guernsey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Civil Recovery Update</dc:title>
  <dc:creator>Alex Ferguson</dc:creator>
  <cp:lastModifiedBy>Juliet Mule</cp:lastModifiedBy>
  <cp:revision>33</cp:revision>
  <dcterms:created xsi:type="dcterms:W3CDTF">2019-09-15T16:50:22Z</dcterms:created>
  <dcterms:modified xsi:type="dcterms:W3CDTF">2019-11-19T06:18:32Z</dcterms:modified>
</cp:coreProperties>
</file>