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8" r:id="rId4"/>
    <p:sldId id="269" r:id="rId5"/>
    <p:sldId id="270" r:id="rId6"/>
    <p:sldId id="265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58" r:id="rId15"/>
    <p:sldId id="259" r:id="rId16"/>
    <p:sldId id="260" r:id="rId17"/>
    <p:sldId id="261" r:id="rId18"/>
    <p:sldId id="264" r:id="rId19"/>
    <p:sldId id="277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68" autoAdjust="0"/>
    <p:restoredTop sz="94660"/>
  </p:normalViewPr>
  <p:slideViewPr>
    <p:cSldViewPr>
      <p:cViewPr>
        <p:scale>
          <a:sx n="80" d="100"/>
          <a:sy n="80" d="100"/>
        </p:scale>
        <p:origin x="-100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Cyrl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Cyrl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Cyrl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28807-4B2A-4218-B5D0-578AC3D0E6D6}" type="datetimeFigureOut">
              <a:rPr lang="sr-Latn-CS" smtClean="0"/>
              <a:pPr/>
              <a:t>14.11.2019</a:t>
            </a:fld>
            <a:endParaRPr lang="sr-Cyrl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DCAB7-75BB-4AB5-8466-B9025125B6BA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4213" y="1341438"/>
            <a:ext cx="7773987" cy="2663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40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PREVENTION OF MONEY LAUNDERING AND TERRORISM FINANCING</a:t>
            </a:r>
            <a:r>
              <a:rPr kumimoji="0" lang="sr-Cyrl-C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sr-Cyrl-C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C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00063" y="3500438"/>
            <a:ext cx="8215312" cy="2214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endParaRPr kumimoji="0" lang="sr-Cyrl-C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sr-Latn-R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Kampala, Uganda, </a:t>
            </a:r>
            <a:r>
              <a:rPr lang="sr-Latn-R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  <a:r>
              <a:rPr kumimoji="0" lang="sr-Latn-R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2019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endParaRPr kumimoji="0" lang="sr-Latn-R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endParaRPr kumimoji="0" lang="sr-Latn-R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sr-Latn-R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Aleksa Veselinov</a:t>
            </a:r>
            <a:endParaRPr kumimoji="0" lang="x-none" sz="2800" b="0" i="0" u="none" strike="noStrike" kern="1200" cap="none" spc="0" normalizeH="0" baseline="0" noProof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r>
              <a:rPr kumimoji="0" lang="sr-Latn-R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FIU Serbia</a:t>
            </a:r>
            <a:endParaRPr kumimoji="0" lang="x-none" sz="2800" b="0" i="0" u="none" strike="noStrike" kern="1200" cap="none" spc="0" normalizeH="0" baseline="0" noProof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endParaRPr kumimoji="0" lang="sr-Cyrl-C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endParaRPr kumimoji="0" lang="sr-Cyrl-C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428625" y="10001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Monitoring</a:t>
            </a:r>
            <a:r>
              <a:rPr kumimoji="0" lang="sr-Latn-RS" sz="44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financial operations of a customer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28625" y="1785938"/>
            <a:ext cx="8229600" cy="45259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to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 months, at the longest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It usually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precedes a suspension of transaction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Obliged entity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must act according to APML’s instructions.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428625" y="9286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Temporary</a:t>
            </a:r>
            <a:r>
              <a:rPr kumimoji="0" lang="sr-Latn-RS" sz="44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suspension of a transaction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28625" y="1857375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72 + 48 </a:t>
            </a: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hours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</a:t>
            </a: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ritten order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 urgent cases,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verbal order.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28625" y="7858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INTERNATIONAL COOPERATION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625" y="200025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sr-Latn-R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gmont Group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174 </a:t>
            </a: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members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r-Latn-R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APML’s powers apply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exchange of data, monitoring, suspension of a transaction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endParaRPr lang="sr-Cyrl-R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Member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of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MoneyVal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Committee</a:t>
            </a: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Observer in EAG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rgbClr val="0070C0"/>
                </a:solidFill>
              </a:rPr>
              <a:t>International cooperation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2643182"/>
            <a:ext cx="7572428" cy="175260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r-Latn-RS" dirty="0" smtClean="0">
                <a:solidFill>
                  <a:srgbClr val="0070C0"/>
                </a:solidFill>
              </a:rPr>
              <a:t> Mostly with countries in the region and countries with large diaspora</a:t>
            </a:r>
          </a:p>
          <a:p>
            <a:pPr algn="just">
              <a:buFont typeface="Arial" pitchFamily="34" charset="0"/>
              <a:buChar char="•"/>
            </a:pPr>
            <a:r>
              <a:rPr lang="sr-Latn-RS" dirty="0" smtClean="0">
                <a:solidFill>
                  <a:srgbClr val="0070C0"/>
                </a:solidFill>
              </a:rPr>
              <a:t>Highly-rated cooperation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1357298"/>
            <a:ext cx="7015154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CTF Information Exchange</a:t>
            </a:r>
            <a:endParaRPr lang="sr-Cyrl-CS" dirty="0">
              <a:solidFill>
                <a:schemeClr val="tx2"/>
              </a:solidFill>
            </a:endParaRPr>
          </a:p>
        </p:txBody>
      </p:sp>
      <p:pic>
        <p:nvPicPr>
          <p:cNvPr id="4" name="Picture 3" descr="Group 5 ENG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857364"/>
            <a:ext cx="9144000" cy="4511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229600" cy="928686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Strategic Documents</a:t>
            </a:r>
            <a:endParaRPr lang="sr-Cyrl-C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4025897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National Risk Assessment of Terrorist Financing with Action Plan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National Risk Assessment of Money Laundering with Action Plan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National Strategy Against Money Laundering and Terrorism Financing with Action Plan</a:t>
            </a:r>
          </a:p>
          <a:p>
            <a:endParaRPr lang="sr-Cyrl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National Risk Assessment of Terrorist Financing</a:t>
            </a:r>
            <a:endParaRPr lang="sr-Cyrl-C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143248"/>
            <a:ext cx="8229600" cy="3411543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Risk: MEDIUM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Highest level of threat: FOREIGN TERRORIST FIGHTERS</a:t>
            </a:r>
            <a:endParaRPr lang="sr-Cyrl-C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4168773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Overall risk: MEDIUM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The most vulnerable sectors: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FINANCIAL: banks, exchange offices and payment service providers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NON</a:t>
            </a:r>
            <a:r>
              <a:rPr lang="sr-Latn-RS" dirty="0" smtClean="0">
                <a:solidFill>
                  <a:schemeClr val="tx2"/>
                </a:solidFill>
              </a:rPr>
              <a:t>-</a:t>
            </a:r>
            <a:r>
              <a:rPr lang="en-US" dirty="0" smtClean="0">
                <a:solidFill>
                  <a:schemeClr val="tx2"/>
                </a:solidFill>
              </a:rPr>
              <a:t>FINANCIAL: real estate, games of chance and accounting agencies</a:t>
            </a:r>
            <a:endParaRPr lang="sr-Cyrl-CS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National Risk Assessment of Money Laundering</a:t>
            </a:r>
            <a:endParaRPr lang="sr-Cyrl-C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4168773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Predicate criminal offenses classified as high-level threats: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tax offenses,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abuse of the position of the responsible person,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abuse of office and illicit production and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circulation of narcotic drugs.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National Risk Assessment of Money Laundering</a:t>
            </a:r>
            <a:endParaRPr lang="sr-Cyrl-C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</a:t>
            </a:r>
            <a:br>
              <a:rPr lang="en-US" dirty="0" smtClean="0"/>
            </a:br>
            <a:r>
              <a:rPr lang="en-US" sz="4000" dirty="0" smtClean="0">
                <a:solidFill>
                  <a:schemeClr val="bg1"/>
                </a:solidFill>
              </a:rPr>
              <a:t>Financial Intel</a:t>
            </a:r>
            <a:r>
              <a:rPr lang="sr-Latn-RS" sz="4000" dirty="0" smtClean="0">
                <a:solidFill>
                  <a:schemeClr val="bg1"/>
                </a:solidFill>
              </a:rPr>
              <a:t>l</a:t>
            </a:r>
            <a:r>
              <a:rPr lang="en-US" sz="4000" dirty="0" err="1" smtClean="0">
                <a:solidFill>
                  <a:schemeClr val="bg1"/>
                </a:solidFill>
              </a:rPr>
              <a:t>igence</a:t>
            </a:r>
            <a:r>
              <a:rPr lang="en-US" sz="4000" dirty="0" smtClean="0">
                <a:solidFill>
                  <a:schemeClr val="bg1"/>
                </a:solidFill>
              </a:rPr>
              <a:t> Unit Serbia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sr-Latn-RS" dirty="0" smtClean="0">
                <a:solidFill>
                  <a:srgbClr val="0070C0"/>
                </a:solidFill>
              </a:rPr>
              <a:t>33 ML convictions in 2018 and 2019. </a:t>
            </a:r>
          </a:p>
          <a:p>
            <a:r>
              <a:rPr lang="sr-Latn-RS" dirty="0" smtClean="0">
                <a:solidFill>
                  <a:srgbClr val="0070C0"/>
                </a:solidFill>
              </a:rPr>
              <a:t>TF convictions: 1 in 2018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sr-Latn-RS" dirty="0" smtClean="0">
                <a:solidFill>
                  <a:srgbClr val="0070C0"/>
                </a:solidFill>
              </a:rPr>
              <a:t>earch engine for UN designated persons and domestic designated persons on the APML website.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istem protiv pranja novca E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285860"/>
            <a:ext cx="8143900" cy="5572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8625" y="1071546"/>
            <a:ext cx="8229600" cy="714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lang="sr-Latn-RS" sz="44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Administration for the Prevention of Money Laundering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1571612"/>
            <a:ext cx="8229600" cy="462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 administrative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authority within the Ministry of Finance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Serbia’s Financial</a:t>
            </a:r>
            <a:r>
              <a:rPr lang="sr-Latn-R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Intelligence Unit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81025" y="1152525"/>
            <a:ext cx="8229600" cy="11430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sr-Latn-R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Financial intelligence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0034" y="1428736"/>
            <a:ext cx="8339166" cy="4849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Gathering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Analysis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Dissemination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428625" y="7858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APML’s work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28625" y="2214563"/>
            <a:ext cx="82296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1313"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r-Latn-R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Based on STRs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1313"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r-Latn-R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 the initiative of another state authority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1313"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r-Latn-R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Based on APML’s information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1313"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r-Latn-R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 the initiative of a foreign FIU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1285860"/>
            <a:ext cx="4000528" cy="500066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sr-Latn-RS" sz="3200" b="1" dirty="0" smtClean="0"/>
          </a:p>
          <a:p>
            <a:pPr algn="ctr" eaLnBrk="0" hangingPunct="0">
              <a:defRPr/>
            </a:pPr>
            <a:r>
              <a:rPr lang="sr-Latn-RS" sz="3200" b="1" dirty="0" smtClean="0"/>
              <a:t>Obliged entities</a:t>
            </a:r>
          </a:p>
          <a:p>
            <a:pPr algn="ctr" eaLnBrk="0" hangingPunct="0">
              <a:defRPr/>
            </a:pPr>
            <a:endParaRPr lang="en-US" sz="3200" dirty="0">
              <a:latin typeface="Lucida Sans Unicode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857364"/>
            <a:ext cx="2743200" cy="35719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sr-Latn-RS" sz="2000" dirty="0" smtClean="0"/>
              <a:t>Banks</a:t>
            </a:r>
            <a:endParaRPr lang="en-US" sz="2000" dirty="0">
              <a:latin typeface="Lucida Sans Unicod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2285992"/>
            <a:ext cx="2743200" cy="5715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dirty="0" smtClean="0"/>
              <a:t>E</a:t>
            </a:r>
            <a:r>
              <a:rPr lang="sr-Latn-RS" sz="2000" dirty="0" smtClean="0"/>
              <a:t>xchange offices</a:t>
            </a:r>
            <a:endParaRPr lang="en-US" sz="2000" dirty="0">
              <a:latin typeface="Lucida Sans Unicode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2857496"/>
            <a:ext cx="2743200" cy="71437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en-US" sz="2000" dirty="0" smtClean="0"/>
              <a:t>I</a:t>
            </a:r>
            <a:r>
              <a:rPr lang="sr-Latn-RS" sz="2000" dirty="0" smtClean="0"/>
              <a:t>nvestment funds</a:t>
            </a:r>
            <a:endParaRPr lang="sr-Cyrl-C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4286256"/>
            <a:ext cx="2743200" cy="7620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en-US" sz="2000" dirty="0" smtClean="0"/>
              <a:t>V</a:t>
            </a:r>
            <a:r>
              <a:rPr lang="sr-Latn-RS" sz="2000" dirty="0" smtClean="0"/>
              <a:t>oluntary pension funds</a:t>
            </a:r>
            <a:endParaRPr lang="sr-Cyrl-C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5143512"/>
            <a:ext cx="2743200" cy="6953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en-US" sz="2000" dirty="0" smtClean="0"/>
              <a:t>L</a:t>
            </a:r>
            <a:r>
              <a:rPr lang="sr-Latn-RS" sz="2000" dirty="0" smtClean="0"/>
              <a:t>easing companies</a:t>
            </a:r>
            <a:endParaRPr lang="sr-Cyrl-C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5929330"/>
            <a:ext cx="2700338" cy="64293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en-US" sz="2000" dirty="0" smtClean="0"/>
              <a:t>I</a:t>
            </a:r>
            <a:r>
              <a:rPr lang="sr-Latn-RS" sz="2000" dirty="0" smtClean="0"/>
              <a:t>nsurance companies</a:t>
            </a:r>
            <a:endParaRPr lang="sr-Cyrl-C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071802" y="3000372"/>
            <a:ext cx="2743200" cy="5715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lang="sr-Latn-RS" sz="20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en-US" sz="2000" dirty="0" smtClean="0"/>
              <a:t>B</a:t>
            </a:r>
            <a:r>
              <a:rPr lang="sr-Latn-RS" sz="2000" dirty="0" smtClean="0"/>
              <a:t>roker-dealer companies</a:t>
            </a:r>
            <a:r>
              <a:rPr lang="sr-Cyrl-CS" sz="2000" dirty="0" smtClean="0"/>
              <a:t> </a:t>
            </a:r>
            <a:endParaRPr lang="sr-Cyrl-CS" sz="20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sr-Cyrl-CS" sz="2000" dirty="0"/>
              <a:t>друштва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71802" y="3643314"/>
            <a:ext cx="2743200" cy="64293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en-US" sz="2000" dirty="0" smtClean="0"/>
              <a:t>O</a:t>
            </a:r>
            <a:r>
              <a:rPr lang="sr-Latn-RS" sz="2000" dirty="0" smtClean="0"/>
              <a:t>rganizers of games of chance in casinos</a:t>
            </a:r>
            <a:endParaRPr lang="sr-Cyrl-C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1802" y="4357694"/>
            <a:ext cx="2743200" cy="71438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en-US" sz="2000" dirty="0" smtClean="0"/>
              <a:t>O</a:t>
            </a:r>
            <a:r>
              <a:rPr lang="sr-Latn-RS" sz="2000" dirty="0" smtClean="0"/>
              <a:t>rganizers of games of chance on the internet</a:t>
            </a:r>
            <a:endParaRPr lang="sr-Cyrl-C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071802" y="5143512"/>
            <a:ext cx="2743200" cy="642938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sr-Latn-RS" sz="2000" dirty="0" smtClean="0"/>
              <a:t>Auditors</a:t>
            </a:r>
            <a:endParaRPr lang="en-US" sz="2000" dirty="0">
              <a:latin typeface="Lucida Sans Unicode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29322" y="1857364"/>
            <a:ext cx="2714644" cy="838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en-US" sz="2000" dirty="0" smtClean="0"/>
              <a:t>R</a:t>
            </a:r>
            <a:r>
              <a:rPr lang="sr-Latn-RS" sz="2000" dirty="0" smtClean="0"/>
              <a:t>eal estate agents</a:t>
            </a:r>
            <a:endParaRPr lang="sr-Cyrl-C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9322" y="2786058"/>
            <a:ext cx="2714644" cy="785818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sr-Latn-RS" sz="2000" dirty="0" smtClean="0"/>
              <a:t>Accountants</a:t>
            </a:r>
            <a:endParaRPr lang="en-US" sz="2000" dirty="0">
              <a:latin typeface="Lucida Sans Unicode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29322" y="3643314"/>
            <a:ext cx="2714644" cy="78581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en-US" sz="2000" dirty="0" smtClean="0"/>
              <a:t>T</a:t>
            </a:r>
            <a:r>
              <a:rPr lang="sr-Latn-RS" sz="2000" dirty="0" smtClean="0"/>
              <a:t>ax advisors</a:t>
            </a:r>
            <a:endParaRPr lang="sr-Cyrl-C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929322" y="4500570"/>
            <a:ext cx="2714644" cy="7810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sr-Latn-RS" sz="2000" dirty="0" smtClean="0"/>
              <a:t>Factoring companies</a:t>
            </a:r>
            <a:endParaRPr lang="sr-Cyrl-C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000364" y="5857892"/>
            <a:ext cx="2847975" cy="71438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2000" dirty="0" smtClean="0"/>
              <a:t>M</a:t>
            </a:r>
            <a:r>
              <a:rPr lang="sr-Latn-RS" sz="2000" dirty="0" smtClean="0"/>
              <a:t>oney transfer agents</a:t>
            </a:r>
            <a:endParaRPr lang="sr-Cyrl-C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929322" y="5357826"/>
            <a:ext cx="2714644" cy="4286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sr-Latn-RS" sz="2000" dirty="0" smtClean="0"/>
              <a:t>Notaries</a:t>
            </a:r>
            <a:endParaRPr lang="en-US" sz="2000" dirty="0">
              <a:latin typeface="Lucida Sans Unicode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71802" y="1857364"/>
            <a:ext cx="2743200" cy="42862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sr-Latn-RS" sz="2000" dirty="0" smtClean="0"/>
              <a:t>Lawyers</a:t>
            </a:r>
            <a:endParaRPr lang="en-US" sz="2000" dirty="0">
              <a:latin typeface="Lucida Sans Unicod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282" y="3571876"/>
            <a:ext cx="2743200" cy="6334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dirty="0" smtClean="0"/>
              <a:t>P</a:t>
            </a:r>
            <a:r>
              <a:rPr lang="sr-Latn-RS" sz="2000" dirty="0" smtClean="0"/>
              <a:t>ayment institutions</a:t>
            </a:r>
            <a:endParaRPr lang="en-US" sz="2000" dirty="0">
              <a:latin typeface="Lucida Sans Unicode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71802" y="2357430"/>
            <a:ext cx="2743200" cy="5715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dirty="0" smtClean="0"/>
              <a:t>P</a:t>
            </a:r>
            <a:r>
              <a:rPr lang="sr-Latn-RS" sz="2000" dirty="0" smtClean="0"/>
              <a:t>ublic postal operator</a:t>
            </a:r>
            <a:endParaRPr lang="en-US" sz="2000" dirty="0">
              <a:latin typeface="Lucida Sans Unicode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29322" y="5857893"/>
            <a:ext cx="2714637" cy="71438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dirty="0" smtClean="0"/>
              <a:t>T</a:t>
            </a:r>
            <a:r>
              <a:rPr lang="sr-Latn-RS" sz="2000" dirty="0" smtClean="0"/>
              <a:t>raders in virtual currencies</a:t>
            </a:r>
            <a:endParaRPr lang="en-US" sz="2000" dirty="0">
              <a:latin typeface="Lucida Sans Unicod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28625" y="71437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r-Latn-R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suspicious</a:t>
            </a:r>
            <a:r>
              <a:rPr kumimoji="0" lang="sr-Latn-RS" sz="4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transactions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0063" y="200025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Analysis of data contained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in databases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Additional data obtained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from obliged entities, if necessary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Databases of other state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authorities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request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to FIU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Dissemination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of reports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28625" y="10001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44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Initiative of a state authority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625" y="2214563"/>
            <a:ext cx="8229600" cy="247173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Well-explained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and in written form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Article 77 of AML/CFT Law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28596" y="857232"/>
            <a:ext cx="8229600" cy="1000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r-Latn-R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APML’s Powers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625" y="1785938"/>
            <a:ext cx="8229600" cy="45259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Monitoring</a:t>
            </a:r>
            <a:r>
              <a:rPr lang="sr-Latn-R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financial operations of a customer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Temporary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suspension of a transaction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Requesting data from obliged entities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451</Words>
  <Application>Microsoft Office PowerPoint</Application>
  <PresentationFormat>On-screen Show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Financial intelligence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International cooperation</vt:lpstr>
      <vt:lpstr>CTF Information Exchange</vt:lpstr>
      <vt:lpstr>Strategic Documents</vt:lpstr>
      <vt:lpstr>National Risk Assessment of Terrorist Financing</vt:lpstr>
      <vt:lpstr>National Risk Assessment of Money Laundering</vt:lpstr>
      <vt:lpstr>National Risk Assessment of Money Laundering</vt:lpstr>
      <vt:lpstr>                Financial Intelligence Unit Serbia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Prevention of Money Laundering and Counter Terrorism Financing</dc:title>
  <dc:creator>djordjijev</dc:creator>
  <cp:lastModifiedBy>aleksav</cp:lastModifiedBy>
  <cp:revision>114</cp:revision>
  <dcterms:created xsi:type="dcterms:W3CDTF">2018-09-20T14:39:20Z</dcterms:created>
  <dcterms:modified xsi:type="dcterms:W3CDTF">2019-11-14T14:43:25Z</dcterms:modified>
</cp:coreProperties>
</file>